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75" r:id="rId3"/>
    <p:sldId id="276" r:id="rId4"/>
    <p:sldId id="277" r:id="rId5"/>
    <p:sldId id="278" r:id="rId6"/>
    <p:sldId id="282" r:id="rId7"/>
    <p:sldId id="279" r:id="rId8"/>
    <p:sldId id="280" r:id="rId9"/>
    <p:sldId id="281" r:id="rId10"/>
    <p:sldId id="263" r:id="rId11"/>
    <p:sldId id="283" r:id="rId12"/>
    <p:sldId id="264" r:id="rId13"/>
    <p:sldId id="265" r:id="rId14"/>
    <p:sldId id="266" r:id="rId15"/>
    <p:sldId id="267" r:id="rId16"/>
    <p:sldId id="268" r:id="rId17"/>
    <p:sldId id="269" r:id="rId18"/>
    <p:sldId id="270" r:id="rId19"/>
    <p:sldId id="271" r:id="rId20"/>
    <p:sldId id="272" r:id="rId21"/>
    <p:sldId id="273" r:id="rId22"/>
    <p:sldId id="274" r:id="rId23"/>
    <p:sldId id="258"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018" autoAdjust="0"/>
  </p:normalViewPr>
  <p:slideViewPr>
    <p:cSldViewPr snapToGrid="0" snapToObjects="1">
      <p:cViewPr>
        <p:scale>
          <a:sx n="78" d="100"/>
          <a:sy n="78" d="100"/>
        </p:scale>
        <p:origin x="-114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FE128A-EF83-4248-B599-B5F5093FC6C1}" type="datetimeFigureOut">
              <a:rPr lang="en-US" smtClean="0"/>
              <a:t>02/10/2019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01C180-380A-462C-82EF-F329CF5A6A9D}" type="slidenum">
              <a:rPr lang="en-US" smtClean="0"/>
              <a:t>‹#›</a:t>
            </a:fld>
            <a:endParaRPr lang="en-US"/>
          </a:p>
        </p:txBody>
      </p:sp>
    </p:spTree>
    <p:extLst>
      <p:ext uri="{BB962C8B-B14F-4D97-AF65-F5344CB8AC3E}">
        <p14:creationId xmlns:p14="http://schemas.microsoft.com/office/powerpoint/2010/main" val="1948838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01C180-380A-462C-82EF-F329CF5A6A9D}" type="slidenum">
              <a:rPr lang="en-US" smtClean="0"/>
              <a:t>2</a:t>
            </a:fld>
            <a:endParaRPr lang="en-US"/>
          </a:p>
        </p:txBody>
      </p:sp>
    </p:spTree>
    <p:extLst>
      <p:ext uri="{BB962C8B-B14F-4D97-AF65-F5344CB8AC3E}">
        <p14:creationId xmlns:p14="http://schemas.microsoft.com/office/powerpoint/2010/main" val="2096537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BENEFIT: Users will be able to easily find the data in WIS that interests them, locate the most convenient Web service with which to access that data, and determine how to best use that Web service to meet their needs.</a:t>
            </a:r>
            <a:endParaRPr lang="en-US" dirty="0" smtClean="0"/>
          </a:p>
          <a:p>
            <a:endParaRPr lang="en-GB" dirty="0"/>
          </a:p>
        </p:txBody>
      </p:sp>
      <p:sp>
        <p:nvSpPr>
          <p:cNvPr id="4" name="Slide Number Placeholder 3"/>
          <p:cNvSpPr>
            <a:spLocks noGrp="1"/>
          </p:cNvSpPr>
          <p:nvPr>
            <p:ph type="sldNum" sz="quarter" idx="10"/>
          </p:nvPr>
        </p:nvSpPr>
        <p:spPr/>
        <p:txBody>
          <a:bodyPr/>
          <a:lstStyle/>
          <a:p>
            <a:fld id="{5B21CA70-2CF1-4621-951B-B7CEA2048694}" type="slidenum">
              <a:rPr lang="en-GB" smtClean="0"/>
              <a:t>22</a:t>
            </a:fld>
            <a:endParaRPr lang="en-GB"/>
          </a:p>
        </p:txBody>
      </p:sp>
    </p:spTree>
    <p:extLst>
      <p:ext uri="{BB962C8B-B14F-4D97-AF65-F5344CB8AC3E}">
        <p14:creationId xmlns:p14="http://schemas.microsoft.com/office/powerpoint/2010/main" val="1835343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BENEFIT: Use of widely adopted practices and open standards will enable a large population of users to conveniently interact with WIS 2.0 to discover, access, and use authoritative weather, water and climate data.</a:t>
            </a:r>
          </a:p>
          <a:p>
            <a:endParaRPr lang="en-GB" dirty="0"/>
          </a:p>
        </p:txBody>
      </p:sp>
      <p:sp>
        <p:nvSpPr>
          <p:cNvPr id="4" name="Slide Number Placeholder 3"/>
          <p:cNvSpPr>
            <a:spLocks noGrp="1"/>
          </p:cNvSpPr>
          <p:nvPr>
            <p:ph type="sldNum" sz="quarter" idx="10"/>
          </p:nvPr>
        </p:nvSpPr>
        <p:spPr/>
        <p:txBody>
          <a:bodyPr/>
          <a:lstStyle/>
          <a:p>
            <a:fld id="{5B21CA70-2CF1-4621-951B-B7CEA2048694}" type="slidenum">
              <a:rPr lang="en-GB" smtClean="0"/>
              <a:t>14</a:t>
            </a:fld>
            <a:endParaRPr lang="en-GB"/>
          </a:p>
        </p:txBody>
      </p:sp>
    </p:spTree>
    <p:extLst>
      <p:ext uri="{BB962C8B-B14F-4D97-AF65-F5344CB8AC3E}">
        <p14:creationId xmlns:p14="http://schemas.microsoft.com/office/powerpoint/2010/main" val="415861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BENEFIT: URLs uniquely identify a resource and describe the primary mechanism for retrieving or interacting with it (i.e. the network 'location' and the communications protocol to be used). </a:t>
            </a:r>
            <a:endParaRPr lang="en-GB" dirty="0" smtClean="0"/>
          </a:p>
          <a:p>
            <a:endParaRPr lang="en-GB" dirty="0"/>
          </a:p>
        </p:txBody>
      </p:sp>
      <p:sp>
        <p:nvSpPr>
          <p:cNvPr id="4" name="Slide Number Placeholder 3"/>
          <p:cNvSpPr>
            <a:spLocks noGrp="1"/>
          </p:cNvSpPr>
          <p:nvPr>
            <p:ph type="sldNum" sz="quarter" idx="10"/>
          </p:nvPr>
        </p:nvSpPr>
        <p:spPr/>
        <p:txBody>
          <a:bodyPr/>
          <a:lstStyle/>
          <a:p>
            <a:fld id="{5B21CA70-2CF1-4621-951B-B7CEA2048694}" type="slidenum">
              <a:rPr lang="en-GB" smtClean="0"/>
              <a:t>15</a:t>
            </a:fld>
            <a:endParaRPr lang="en-GB"/>
          </a:p>
        </p:txBody>
      </p:sp>
    </p:spTree>
    <p:extLst>
      <p:ext uri="{BB962C8B-B14F-4D97-AF65-F5344CB8AC3E}">
        <p14:creationId xmlns:p14="http://schemas.microsoft.com/office/powerpoint/2010/main" val="3989847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BENEFIT: Publishing digital resources on the Internet enables the meteorological community to retrieve or interact with those resources - it is unlikely that most of the community would be permitted to join managed networks such as Area Meteorological Data Communications Networks (AMDCN) employed by NMHS for data exchange with guaranteed service levels.</a:t>
            </a:r>
          </a:p>
          <a:p>
            <a:r>
              <a:rPr lang="en-US" dirty="0" smtClean="0"/>
              <a:t>BENEFIT: Internet connections are significantly cheaper than the same bandwidth delivered through a managed networks.</a:t>
            </a:r>
          </a:p>
          <a:p>
            <a:endParaRPr lang="en-GB" dirty="0"/>
          </a:p>
        </p:txBody>
      </p:sp>
      <p:sp>
        <p:nvSpPr>
          <p:cNvPr id="4" name="Slide Number Placeholder 3"/>
          <p:cNvSpPr>
            <a:spLocks noGrp="1"/>
          </p:cNvSpPr>
          <p:nvPr>
            <p:ph type="sldNum" sz="quarter" idx="10"/>
          </p:nvPr>
        </p:nvSpPr>
        <p:spPr/>
        <p:txBody>
          <a:bodyPr/>
          <a:lstStyle/>
          <a:p>
            <a:fld id="{5B21CA70-2CF1-4621-951B-B7CEA2048694}" type="slidenum">
              <a:rPr lang="en-GB" smtClean="0"/>
              <a:t>16</a:t>
            </a:fld>
            <a:endParaRPr lang="en-GB"/>
          </a:p>
        </p:txBody>
      </p:sp>
    </p:spTree>
    <p:extLst>
      <p:ext uri="{BB962C8B-B14F-4D97-AF65-F5344CB8AC3E}">
        <p14:creationId xmlns:p14="http://schemas.microsoft.com/office/powerpoint/2010/main" val="2031240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BENEFIT: Web services support 'machine-</a:t>
            </a:r>
            <a:r>
              <a:rPr lang="en-US" dirty="0" err="1" smtClean="0"/>
              <a:t>actionability</a:t>
            </a:r>
            <a:r>
              <a:rPr lang="en-US" dirty="0" smtClean="0"/>
              <a:t>' (i.e. the capacity of software systems to access, interoperate, and reuse data with little or no human intervention) because humans increasingly rely on computational support to deal with data as a result of increase in volume, complexity and velocity (i.e. creation speed) of data. </a:t>
            </a:r>
          </a:p>
          <a:p>
            <a:r>
              <a:rPr lang="en-US" dirty="0" smtClean="0"/>
              <a:t>BENEFIT: NMHSs develop their capacity to build and operate Web services, allowing them to extract more value from their data holdings through delivery of higher value services to their users.</a:t>
            </a:r>
          </a:p>
          <a:p>
            <a:endParaRPr lang="en-GB" dirty="0"/>
          </a:p>
        </p:txBody>
      </p:sp>
      <p:sp>
        <p:nvSpPr>
          <p:cNvPr id="4" name="Slide Number Placeholder 3"/>
          <p:cNvSpPr>
            <a:spLocks noGrp="1"/>
          </p:cNvSpPr>
          <p:nvPr>
            <p:ph type="sldNum" sz="quarter" idx="10"/>
          </p:nvPr>
        </p:nvSpPr>
        <p:spPr/>
        <p:txBody>
          <a:bodyPr/>
          <a:lstStyle/>
          <a:p>
            <a:fld id="{5B21CA70-2CF1-4621-951B-B7CEA2048694}" type="slidenum">
              <a:rPr lang="en-GB" smtClean="0"/>
              <a:t>17</a:t>
            </a:fld>
            <a:endParaRPr lang="en-GB"/>
          </a:p>
        </p:txBody>
      </p:sp>
    </p:spTree>
    <p:extLst>
      <p:ext uri="{BB962C8B-B14F-4D97-AF65-F5344CB8AC3E}">
        <p14:creationId xmlns:p14="http://schemas.microsoft.com/office/powerpoint/2010/main" val="252357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BENEFIT: Using ‘data reduction’ Web services to process high volume, complex data remotely, Members’ agencies and institutions can deliver high-value, high-quality services to their governments and citizens helping them more effectively meet their national mandates without the need to invest in and operate their own data management infrastructure .	</a:t>
            </a:r>
          </a:p>
          <a:p>
            <a:endParaRPr lang="en-GB" dirty="0"/>
          </a:p>
        </p:txBody>
      </p:sp>
      <p:sp>
        <p:nvSpPr>
          <p:cNvPr id="4" name="Slide Number Placeholder 3"/>
          <p:cNvSpPr>
            <a:spLocks noGrp="1"/>
          </p:cNvSpPr>
          <p:nvPr>
            <p:ph type="sldNum" sz="quarter" idx="10"/>
          </p:nvPr>
        </p:nvSpPr>
        <p:spPr/>
        <p:txBody>
          <a:bodyPr/>
          <a:lstStyle/>
          <a:p>
            <a:fld id="{5B21CA70-2CF1-4621-951B-B7CEA2048694}" type="slidenum">
              <a:rPr lang="en-GB" smtClean="0"/>
              <a:t>18</a:t>
            </a:fld>
            <a:endParaRPr lang="en-GB"/>
          </a:p>
        </p:txBody>
      </p:sp>
    </p:spTree>
    <p:extLst>
      <p:ext uri="{BB962C8B-B14F-4D97-AF65-F5344CB8AC3E}">
        <p14:creationId xmlns:p14="http://schemas.microsoft.com/office/powerpoint/2010/main" val="3619682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BENEFIT: Low effort for data providers to distribute data in real-time to large numbers of consumers.	</a:t>
            </a:r>
          </a:p>
          <a:p>
            <a:r>
              <a:rPr lang="en-GB" sz="1200" b="1" i="0" kern="1200" dirty="0" smtClean="0">
                <a:solidFill>
                  <a:schemeClr val="tx1"/>
                </a:solidFill>
                <a:effectLst/>
                <a:latin typeface="+mn-lt"/>
                <a:ea typeface="+mn-ea"/>
                <a:cs typeface="+mn-cs"/>
              </a:rPr>
              <a:t>Advanced Message Queuing Protocol</a:t>
            </a:r>
          </a:p>
          <a:p>
            <a:r>
              <a:rPr lang="en-GB" sz="1200" b="1" i="0" kern="1200" dirty="0" smtClean="0">
                <a:solidFill>
                  <a:schemeClr val="tx1"/>
                </a:solidFill>
                <a:effectLst/>
                <a:latin typeface="+mn-lt"/>
                <a:ea typeface="+mn-ea"/>
                <a:cs typeface="+mn-cs"/>
              </a:rPr>
              <a:t>Message Queuing Telemetry Transport</a:t>
            </a:r>
            <a:endParaRPr lang="en-GB" dirty="0"/>
          </a:p>
        </p:txBody>
      </p:sp>
      <p:sp>
        <p:nvSpPr>
          <p:cNvPr id="4" name="Slide Number Placeholder 3"/>
          <p:cNvSpPr>
            <a:spLocks noGrp="1"/>
          </p:cNvSpPr>
          <p:nvPr>
            <p:ph type="sldNum" sz="quarter" idx="10"/>
          </p:nvPr>
        </p:nvSpPr>
        <p:spPr/>
        <p:txBody>
          <a:bodyPr/>
          <a:lstStyle/>
          <a:p>
            <a:fld id="{5B21CA70-2CF1-4621-951B-B7CEA2048694}" type="slidenum">
              <a:rPr lang="en-GB" smtClean="0"/>
              <a:t>19</a:t>
            </a:fld>
            <a:endParaRPr lang="en-GB"/>
          </a:p>
        </p:txBody>
      </p:sp>
    </p:spTree>
    <p:extLst>
      <p:ext uri="{BB962C8B-B14F-4D97-AF65-F5344CB8AC3E}">
        <p14:creationId xmlns:p14="http://schemas.microsoft.com/office/powerpoint/2010/main" val="2440492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BENEFIT: Software systems that consume real-time data or notifications can recover from failure by requesting delivery of messages that were missed while the system was offline.</a:t>
            </a:r>
            <a:endParaRPr lang="en-US" dirty="0" smtClean="0"/>
          </a:p>
          <a:p>
            <a:endParaRPr lang="en-GB" dirty="0"/>
          </a:p>
        </p:txBody>
      </p:sp>
      <p:sp>
        <p:nvSpPr>
          <p:cNvPr id="4" name="Slide Number Placeholder 3"/>
          <p:cNvSpPr>
            <a:spLocks noGrp="1"/>
          </p:cNvSpPr>
          <p:nvPr>
            <p:ph type="sldNum" sz="quarter" idx="10"/>
          </p:nvPr>
        </p:nvSpPr>
        <p:spPr/>
        <p:txBody>
          <a:bodyPr/>
          <a:lstStyle/>
          <a:p>
            <a:fld id="{5B21CA70-2CF1-4621-951B-B7CEA2048694}" type="slidenum">
              <a:rPr lang="en-GB" smtClean="0"/>
              <a:t>20</a:t>
            </a:fld>
            <a:endParaRPr lang="en-GB"/>
          </a:p>
        </p:txBody>
      </p:sp>
    </p:spTree>
    <p:extLst>
      <p:ext uri="{BB962C8B-B14F-4D97-AF65-F5344CB8AC3E}">
        <p14:creationId xmlns:p14="http://schemas.microsoft.com/office/powerpoint/2010/main" val="4248310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BENEFIT: Simplified message switching operations for all Members because routeing table maintenance no longer required.</a:t>
            </a:r>
          </a:p>
          <a:p>
            <a:r>
              <a:rPr lang="en-GB" dirty="0" smtClean="0"/>
              <a:t>BENEFIT: Faster setup of new data-sharing arrangements as there is no need to wait for intermediate nodes to update their routeing table configuration.</a:t>
            </a:r>
            <a:endParaRPr lang="en-US" dirty="0" smtClean="0"/>
          </a:p>
          <a:p>
            <a:endParaRPr lang="en-GB" dirty="0"/>
          </a:p>
        </p:txBody>
      </p:sp>
      <p:sp>
        <p:nvSpPr>
          <p:cNvPr id="4" name="Slide Number Placeholder 3"/>
          <p:cNvSpPr>
            <a:spLocks noGrp="1"/>
          </p:cNvSpPr>
          <p:nvPr>
            <p:ph type="sldNum" sz="quarter" idx="10"/>
          </p:nvPr>
        </p:nvSpPr>
        <p:spPr/>
        <p:txBody>
          <a:bodyPr/>
          <a:lstStyle/>
          <a:p>
            <a:fld id="{5B21CA70-2CF1-4621-951B-B7CEA2048694}" type="slidenum">
              <a:rPr lang="en-GB" smtClean="0"/>
              <a:t>21</a:t>
            </a:fld>
            <a:endParaRPr lang="en-GB"/>
          </a:p>
        </p:txBody>
      </p:sp>
    </p:spTree>
    <p:extLst>
      <p:ext uri="{BB962C8B-B14F-4D97-AF65-F5344CB8AC3E}">
        <p14:creationId xmlns:p14="http://schemas.microsoft.com/office/powerpoint/2010/main" val="1848785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9259AF2F-52C6-9B46-B8B2-0579234AE62E}" type="slidenum">
              <a:rPr lang="en-US" smtClean="0"/>
              <a:t>‹#›</a:t>
            </a:fld>
            <a:endParaRPr lang="en-US"/>
          </a:p>
        </p:txBody>
      </p:sp>
    </p:spTree>
    <p:extLst>
      <p:ext uri="{BB962C8B-B14F-4D97-AF65-F5344CB8AC3E}">
        <p14:creationId xmlns:p14="http://schemas.microsoft.com/office/powerpoint/2010/main" val="39064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9259AF2F-52C6-9B46-B8B2-0579234AE62E}" type="slidenum">
              <a:rPr lang="en-US" smtClean="0"/>
              <a:t>‹#›</a:t>
            </a:fld>
            <a:endParaRPr lang="en-US"/>
          </a:p>
        </p:txBody>
      </p:sp>
      <p:pic>
        <p:nvPicPr>
          <p:cNvPr id="7" name="Picture 6" descr="wmo2016_powerpoint_standard_v2-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151694"/>
            <a:ext cx="1988820" cy="1714500"/>
          </a:xfrm>
          <a:prstGeom prst="rect">
            <a:avLst/>
          </a:prstGeom>
        </p:spPr>
      </p:pic>
    </p:spTree>
    <p:extLst>
      <p:ext uri="{BB962C8B-B14F-4D97-AF65-F5344CB8AC3E}">
        <p14:creationId xmlns:p14="http://schemas.microsoft.com/office/powerpoint/2010/main" val="500931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9259AF2F-52C6-9B46-B8B2-0579234AE62E}" type="slidenum">
              <a:rPr lang="en-US" smtClean="0"/>
              <a:t>‹#›</a:t>
            </a:fld>
            <a:endParaRPr lang="en-US"/>
          </a:p>
        </p:txBody>
      </p:sp>
    </p:spTree>
    <p:extLst>
      <p:ext uri="{BB962C8B-B14F-4D97-AF65-F5344CB8AC3E}">
        <p14:creationId xmlns:p14="http://schemas.microsoft.com/office/powerpoint/2010/main" val="2833901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9259AF2F-52C6-9B46-B8B2-0579234AE62E}" type="slidenum">
              <a:rPr lang="en-US" smtClean="0"/>
              <a:t>‹#›</a:t>
            </a:fld>
            <a:endParaRPr lang="en-US"/>
          </a:p>
        </p:txBody>
      </p:sp>
    </p:spTree>
    <p:extLst>
      <p:ext uri="{BB962C8B-B14F-4D97-AF65-F5344CB8AC3E}">
        <p14:creationId xmlns:p14="http://schemas.microsoft.com/office/powerpoint/2010/main" val="187663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9259AF2F-52C6-9B46-B8B2-0579234AE62E}" type="slidenum">
              <a:rPr lang="en-US" smtClean="0"/>
              <a:t>‹#›</a:t>
            </a:fld>
            <a:endParaRPr lang="en-US"/>
          </a:p>
        </p:txBody>
      </p:sp>
    </p:spTree>
    <p:extLst>
      <p:ext uri="{BB962C8B-B14F-4D97-AF65-F5344CB8AC3E}">
        <p14:creationId xmlns:p14="http://schemas.microsoft.com/office/powerpoint/2010/main" val="2036454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9259AF2F-52C6-9B46-B8B2-0579234AE62E}" type="slidenum">
              <a:rPr lang="en-US" smtClean="0"/>
              <a:t>‹#›</a:t>
            </a:fld>
            <a:endParaRPr lang="en-US"/>
          </a:p>
        </p:txBody>
      </p:sp>
    </p:spTree>
    <p:extLst>
      <p:ext uri="{BB962C8B-B14F-4D97-AF65-F5344CB8AC3E}">
        <p14:creationId xmlns:p14="http://schemas.microsoft.com/office/powerpoint/2010/main" val="723727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259AF2F-52C6-9B46-B8B2-0579234AE62E}" type="slidenum">
              <a:rPr lang="en-US" smtClean="0"/>
              <a:t>‹#›</a:t>
            </a:fld>
            <a:endParaRPr lang="en-US"/>
          </a:p>
        </p:txBody>
      </p:sp>
    </p:spTree>
    <p:extLst>
      <p:ext uri="{BB962C8B-B14F-4D97-AF65-F5344CB8AC3E}">
        <p14:creationId xmlns:p14="http://schemas.microsoft.com/office/powerpoint/2010/main" val="41831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9259AF2F-52C6-9B46-B8B2-0579234AE62E}" type="slidenum">
              <a:rPr lang="en-US" smtClean="0"/>
              <a:t>‹#›</a:t>
            </a:fld>
            <a:endParaRPr lang="en-US"/>
          </a:p>
        </p:txBody>
      </p:sp>
    </p:spTree>
    <p:extLst>
      <p:ext uri="{BB962C8B-B14F-4D97-AF65-F5344CB8AC3E}">
        <p14:creationId xmlns:p14="http://schemas.microsoft.com/office/powerpoint/2010/main" val="1305509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9259AF2F-52C6-9B46-B8B2-0579234AE62E}" type="slidenum">
              <a:rPr lang="en-US" smtClean="0"/>
              <a:t>‹#›</a:t>
            </a:fld>
            <a:endParaRPr lang="en-US" dirty="0"/>
          </a:p>
        </p:txBody>
      </p:sp>
    </p:spTree>
    <p:extLst>
      <p:ext uri="{BB962C8B-B14F-4D97-AF65-F5344CB8AC3E}">
        <p14:creationId xmlns:p14="http://schemas.microsoft.com/office/powerpoint/2010/main" val="283484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59AF2F-52C6-9B46-B8B2-0579234AE62E}" type="slidenum">
              <a:rPr lang="en-US" smtClean="0"/>
              <a:t>‹#›</a:t>
            </a:fld>
            <a:endParaRPr lang="en-US"/>
          </a:p>
        </p:txBody>
      </p:sp>
      <p:pic>
        <p:nvPicPr>
          <p:cNvPr id="7" name="Picture 6" descr="wmo2016_powerpoint_standard_v2-2.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5151694"/>
            <a:ext cx="1988820" cy="1714500"/>
          </a:xfrm>
          <a:prstGeom prst="rect">
            <a:avLst/>
          </a:prstGeom>
        </p:spPr>
      </p:pic>
    </p:spTree>
    <p:extLst>
      <p:ext uri="{BB962C8B-B14F-4D97-AF65-F5344CB8AC3E}">
        <p14:creationId xmlns:p14="http://schemas.microsoft.com/office/powerpoint/2010/main" val="3053617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mo2016_powerpoint_standard_v2_dark-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80000" cy="6887123"/>
          </a:xfrm>
          <a:prstGeom prst="rect">
            <a:avLst/>
          </a:prstGeom>
        </p:spPr>
      </p:pic>
      <p:sp>
        <p:nvSpPr>
          <p:cNvPr id="6" name="Title 1"/>
          <p:cNvSpPr txBox="1">
            <a:spLocks/>
          </p:cNvSpPr>
          <p:nvPr/>
        </p:nvSpPr>
        <p:spPr>
          <a:xfrm>
            <a:off x="142875" y="611720"/>
            <a:ext cx="8229600" cy="184081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800" smtClean="0">
                <a:solidFill>
                  <a:schemeClr val="bg1"/>
                </a:solidFill>
              </a:rPr>
              <a:t>WIS </a:t>
            </a:r>
            <a:r>
              <a:rPr lang="en-US" sz="4800" dirty="0" smtClean="0">
                <a:solidFill>
                  <a:schemeClr val="bg1"/>
                </a:solidFill>
              </a:rPr>
              <a:t>and WIGOS</a:t>
            </a:r>
            <a:endParaRPr lang="en-US" sz="4800" dirty="0">
              <a:solidFill>
                <a:schemeClr val="bg1"/>
              </a:solidFill>
            </a:endParaRPr>
          </a:p>
        </p:txBody>
      </p:sp>
      <p:sp>
        <p:nvSpPr>
          <p:cNvPr id="4" name="TextBox 3"/>
          <p:cNvSpPr txBox="1"/>
          <p:nvPr/>
        </p:nvSpPr>
        <p:spPr>
          <a:xfrm>
            <a:off x="902551" y="2948618"/>
            <a:ext cx="6710247" cy="707886"/>
          </a:xfrm>
          <a:prstGeom prst="rect">
            <a:avLst/>
          </a:prstGeom>
          <a:noFill/>
        </p:spPr>
        <p:txBody>
          <a:bodyPr wrap="square" rtlCol="0">
            <a:spAutoFit/>
          </a:bodyPr>
          <a:lstStyle/>
          <a:p>
            <a:r>
              <a:rPr lang="en-GB" sz="2000" b="1" dirty="0" smtClean="0">
                <a:solidFill>
                  <a:schemeClr val="bg1"/>
                </a:solidFill>
              </a:rPr>
              <a:t>Enrico </a:t>
            </a:r>
            <a:r>
              <a:rPr lang="en-GB" sz="2000" b="1" dirty="0" err="1" smtClean="0">
                <a:solidFill>
                  <a:schemeClr val="bg1"/>
                </a:solidFill>
              </a:rPr>
              <a:t>Fucile</a:t>
            </a:r>
            <a:endParaRPr lang="en-GB" sz="2000" b="1" dirty="0" smtClean="0">
              <a:solidFill>
                <a:schemeClr val="bg1"/>
              </a:solidFill>
            </a:endParaRPr>
          </a:p>
          <a:p>
            <a:r>
              <a:rPr lang="en-GB" sz="2000" b="1" dirty="0" smtClean="0">
                <a:solidFill>
                  <a:schemeClr val="bg1"/>
                </a:solidFill>
              </a:rPr>
              <a:t>Chief Data Representation, Metadata and Monitoring Division </a:t>
            </a:r>
            <a:endParaRPr lang="en-US" sz="2000" b="1" dirty="0">
              <a:solidFill>
                <a:schemeClr val="bg1"/>
              </a:solidFill>
            </a:endParaRPr>
          </a:p>
        </p:txBody>
      </p:sp>
    </p:spTree>
    <p:extLst>
      <p:ext uri="{BB962C8B-B14F-4D97-AF65-F5344CB8AC3E}">
        <p14:creationId xmlns:p14="http://schemas.microsoft.com/office/powerpoint/2010/main" val="23892606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WIS core components</a:t>
            </a:r>
            <a:endParaRPr lang="en-US" dirty="0"/>
          </a:p>
        </p:txBody>
      </p:sp>
      <p:sp>
        <p:nvSpPr>
          <p:cNvPr id="2" name="Slide Number Placeholder 1"/>
          <p:cNvSpPr>
            <a:spLocks noGrp="1"/>
          </p:cNvSpPr>
          <p:nvPr>
            <p:ph type="sldNum" sz="quarter" idx="12"/>
          </p:nvPr>
        </p:nvSpPr>
        <p:spPr/>
        <p:txBody>
          <a:bodyPr/>
          <a:lstStyle/>
          <a:p>
            <a:fld id="{9259AF2F-52C6-9B46-B8B2-0579234AE62E}" type="slidenum">
              <a:rPr lang="en-US" smtClean="0"/>
              <a:t>10</a:t>
            </a:fld>
            <a:endParaRPr lang="en-US"/>
          </a:p>
        </p:txBody>
      </p:sp>
      <p:pic>
        <p:nvPicPr>
          <p:cNvPr id="1026" name="Picture 2" descr="http://www.wmo.int/pages/prog/www/WIS/WIS_images/CoreComponents_InfoEx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723" y="1545974"/>
            <a:ext cx="7308308" cy="4606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7388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FCD5AC-5239-4317-A018-1F813C8A6B43}" type="slidenum">
              <a:rPr lang="en-GB" smtClean="0"/>
              <a:t>11</a:t>
            </a:fld>
            <a:endParaRPr lang="en-GB"/>
          </a:p>
        </p:txBody>
      </p:sp>
      <p:sp>
        <p:nvSpPr>
          <p:cNvPr id="36" name="Content Placeholder 2"/>
          <p:cNvSpPr txBox="1">
            <a:spLocks/>
          </p:cNvSpPr>
          <p:nvPr/>
        </p:nvSpPr>
        <p:spPr>
          <a:xfrm>
            <a:off x="924262" y="2137539"/>
            <a:ext cx="7291666" cy="3394472"/>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300038" lvl="1" indent="0" algn="r">
              <a:buFont typeface="Arial"/>
              <a:buNone/>
            </a:pPr>
            <a:r>
              <a:rPr lang="en-US" sz="2800" i="1" dirty="0">
                <a:solidFill>
                  <a:srgbClr val="2A2A2A"/>
                </a:solidFill>
                <a:latin typeface="Arial"/>
              </a:rPr>
              <a:t>WIS 2.0 is a collaborative system of systems using Web-architecture and open standards to provide simple, timely and seamless sharing of trusted weather, water and climate data and information through services.</a:t>
            </a:r>
            <a:r>
              <a:rPr lang="en-US" sz="2800" dirty="0">
                <a:solidFill>
                  <a:srgbClr val="2A2A2A"/>
                </a:solidFill>
                <a:latin typeface="Arial Black" panose="020B0A04020102020204" pitchFamily="34" charset="0"/>
              </a:rPr>
              <a:t>”</a:t>
            </a:r>
          </a:p>
        </p:txBody>
      </p:sp>
      <p:sp>
        <p:nvSpPr>
          <p:cNvPr id="37" name="TextBox 36"/>
          <p:cNvSpPr txBox="1"/>
          <p:nvPr/>
        </p:nvSpPr>
        <p:spPr>
          <a:xfrm>
            <a:off x="891091" y="1938351"/>
            <a:ext cx="646331" cy="1200329"/>
          </a:xfrm>
          <a:prstGeom prst="rect">
            <a:avLst/>
          </a:prstGeom>
          <a:noFill/>
        </p:spPr>
        <p:txBody>
          <a:bodyPr wrap="none" rtlCol="0">
            <a:spAutoFit/>
          </a:bodyPr>
          <a:lstStyle/>
          <a:p>
            <a:pPr defTabSz="342900"/>
            <a:r>
              <a:rPr lang="en-GB" sz="7200" dirty="0">
                <a:solidFill>
                  <a:prstClr val="black"/>
                </a:solidFill>
                <a:latin typeface="Arial Black" panose="020B0A04020102020204" pitchFamily="34" charset="0"/>
                <a:cs typeface="Times New Roman" panose="02020603050405020304" pitchFamily="18" charset="0"/>
              </a:rPr>
              <a:t>“</a:t>
            </a:r>
          </a:p>
        </p:txBody>
      </p:sp>
      <p:sp>
        <p:nvSpPr>
          <p:cNvPr id="42" name="Title 1"/>
          <p:cNvSpPr txBox="1">
            <a:spLocks/>
          </p:cNvSpPr>
          <p:nvPr/>
        </p:nvSpPr>
        <p:spPr>
          <a:xfrm>
            <a:off x="628650" y="365126"/>
            <a:ext cx="78867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smtClean="0"/>
              <a:t>WIS 2.0 vision:</a:t>
            </a:r>
            <a:endParaRPr lang="en-GB" sz="4800" dirty="0"/>
          </a:p>
        </p:txBody>
      </p:sp>
    </p:spTree>
    <p:extLst>
      <p:ext uri="{BB962C8B-B14F-4D97-AF65-F5344CB8AC3E}">
        <p14:creationId xmlns:p14="http://schemas.microsoft.com/office/powerpoint/2010/main" val="2911608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WIS 2.0 Implementation</a:t>
            </a:r>
            <a:endParaRPr lang="en-GB" dirty="0"/>
          </a:p>
        </p:txBody>
      </p:sp>
      <p:cxnSp>
        <p:nvCxnSpPr>
          <p:cNvPr id="6" name="Straight Connector 5"/>
          <p:cNvCxnSpPr>
            <a:endCxn id="9" idx="6"/>
          </p:cNvCxnSpPr>
          <p:nvPr/>
        </p:nvCxnSpPr>
        <p:spPr>
          <a:xfrm>
            <a:off x="893445" y="2929263"/>
            <a:ext cx="7877175" cy="28403"/>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90525" y="2426343"/>
            <a:ext cx="1005840" cy="10058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a:off x="8785860" y="2949759"/>
            <a:ext cx="24384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764780" y="2454746"/>
            <a:ext cx="1005840" cy="10058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1868805" y="2438933"/>
            <a:ext cx="1005840" cy="10058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3467100" y="2438933"/>
            <a:ext cx="1005840" cy="10058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4991100" y="2451523"/>
            <a:ext cx="1005840" cy="10058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6370320" y="2446839"/>
            <a:ext cx="1005840" cy="10058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1"/>
          <p:cNvSpPr txBox="1">
            <a:spLocks/>
          </p:cNvSpPr>
          <p:nvPr/>
        </p:nvSpPr>
        <p:spPr>
          <a:xfrm>
            <a:off x="390525" y="2650260"/>
            <a:ext cx="1005840" cy="5580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70C0"/>
                </a:solidFill>
              </a:rPr>
              <a:t>2019</a:t>
            </a:r>
            <a:endParaRPr lang="en-GB" sz="2800" dirty="0">
              <a:solidFill>
                <a:srgbClr val="0070C0"/>
              </a:solidFill>
              <a:latin typeface="Arial Black" panose="020B0A04020102020204" pitchFamily="34" charset="0"/>
            </a:endParaRPr>
          </a:p>
        </p:txBody>
      </p:sp>
      <p:sp>
        <p:nvSpPr>
          <p:cNvPr id="15" name="Title 1"/>
          <p:cNvSpPr txBox="1">
            <a:spLocks/>
          </p:cNvSpPr>
          <p:nvPr/>
        </p:nvSpPr>
        <p:spPr>
          <a:xfrm>
            <a:off x="1868805" y="2670756"/>
            <a:ext cx="1005840" cy="5580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70C0"/>
                </a:solidFill>
              </a:rPr>
              <a:t>2020</a:t>
            </a:r>
            <a:endParaRPr lang="en-GB" sz="2800" dirty="0">
              <a:solidFill>
                <a:srgbClr val="0070C0"/>
              </a:solidFill>
              <a:latin typeface="Arial Black" panose="020B0A04020102020204" pitchFamily="34" charset="0"/>
            </a:endParaRPr>
          </a:p>
        </p:txBody>
      </p:sp>
      <p:sp>
        <p:nvSpPr>
          <p:cNvPr id="16" name="Title 1"/>
          <p:cNvSpPr txBox="1">
            <a:spLocks/>
          </p:cNvSpPr>
          <p:nvPr/>
        </p:nvSpPr>
        <p:spPr>
          <a:xfrm>
            <a:off x="3482340" y="2650260"/>
            <a:ext cx="1005840" cy="5580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70C0"/>
                </a:solidFill>
              </a:rPr>
              <a:t>2021</a:t>
            </a:r>
            <a:endParaRPr lang="en-GB" sz="2800" dirty="0">
              <a:solidFill>
                <a:srgbClr val="0070C0"/>
              </a:solidFill>
              <a:latin typeface="Arial Black" panose="020B0A04020102020204" pitchFamily="34" charset="0"/>
            </a:endParaRPr>
          </a:p>
        </p:txBody>
      </p:sp>
      <p:sp>
        <p:nvSpPr>
          <p:cNvPr id="17" name="Title 1"/>
          <p:cNvSpPr txBox="1">
            <a:spLocks/>
          </p:cNvSpPr>
          <p:nvPr/>
        </p:nvSpPr>
        <p:spPr>
          <a:xfrm>
            <a:off x="4991100" y="2678663"/>
            <a:ext cx="1005840" cy="5580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70C0"/>
                </a:solidFill>
              </a:rPr>
              <a:t>2022</a:t>
            </a:r>
            <a:endParaRPr lang="en-GB" sz="2800" dirty="0">
              <a:solidFill>
                <a:srgbClr val="0070C0"/>
              </a:solidFill>
              <a:latin typeface="Arial Black" panose="020B0A04020102020204" pitchFamily="34" charset="0"/>
            </a:endParaRPr>
          </a:p>
        </p:txBody>
      </p:sp>
      <p:sp>
        <p:nvSpPr>
          <p:cNvPr id="18" name="Title 1"/>
          <p:cNvSpPr txBox="1">
            <a:spLocks/>
          </p:cNvSpPr>
          <p:nvPr/>
        </p:nvSpPr>
        <p:spPr>
          <a:xfrm>
            <a:off x="6385560" y="2670756"/>
            <a:ext cx="1005840" cy="5580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70C0"/>
                </a:solidFill>
              </a:rPr>
              <a:t>2023</a:t>
            </a:r>
            <a:endParaRPr lang="en-GB" sz="2800" dirty="0">
              <a:solidFill>
                <a:srgbClr val="0070C0"/>
              </a:solidFill>
              <a:latin typeface="Arial Black" panose="020B0A04020102020204" pitchFamily="34" charset="0"/>
            </a:endParaRPr>
          </a:p>
        </p:txBody>
      </p:sp>
      <p:sp>
        <p:nvSpPr>
          <p:cNvPr id="19" name="Title 1"/>
          <p:cNvSpPr txBox="1">
            <a:spLocks/>
          </p:cNvSpPr>
          <p:nvPr/>
        </p:nvSpPr>
        <p:spPr>
          <a:xfrm>
            <a:off x="7780020" y="2709460"/>
            <a:ext cx="1005840" cy="5580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70C0"/>
                </a:solidFill>
              </a:rPr>
              <a:t>2024</a:t>
            </a:r>
            <a:endParaRPr lang="en-GB" sz="2800" dirty="0">
              <a:solidFill>
                <a:srgbClr val="0070C0"/>
              </a:solidFill>
              <a:latin typeface="Arial Black" panose="020B0A04020102020204" pitchFamily="34" charset="0"/>
            </a:endParaRPr>
          </a:p>
        </p:txBody>
      </p:sp>
      <p:sp>
        <p:nvSpPr>
          <p:cNvPr id="20" name="Title 1"/>
          <p:cNvSpPr txBox="1">
            <a:spLocks/>
          </p:cNvSpPr>
          <p:nvPr/>
        </p:nvSpPr>
        <p:spPr>
          <a:xfrm>
            <a:off x="211455" y="3299973"/>
            <a:ext cx="13639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dirty="0" smtClean="0"/>
              <a:t>Approach endorsed by Cg</a:t>
            </a:r>
            <a:endParaRPr lang="en-GB" sz="2000" dirty="0">
              <a:solidFill>
                <a:schemeClr val="bg1">
                  <a:lumMod val="65000"/>
                </a:schemeClr>
              </a:solidFill>
              <a:latin typeface="Arial Black" panose="020B0A04020102020204" pitchFamily="34" charset="0"/>
            </a:endParaRPr>
          </a:p>
        </p:txBody>
      </p:sp>
      <p:sp>
        <p:nvSpPr>
          <p:cNvPr id="21" name="Title 1"/>
          <p:cNvSpPr txBox="1">
            <a:spLocks/>
          </p:cNvSpPr>
          <p:nvPr/>
        </p:nvSpPr>
        <p:spPr>
          <a:xfrm>
            <a:off x="1495425" y="3220855"/>
            <a:ext cx="1752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dirty="0" smtClean="0"/>
              <a:t>Final approval by EC</a:t>
            </a:r>
            <a:endParaRPr lang="en-GB" sz="2000" dirty="0">
              <a:solidFill>
                <a:schemeClr val="bg1">
                  <a:lumMod val="65000"/>
                </a:schemeClr>
              </a:solidFill>
              <a:latin typeface="Arial Black" panose="020B0A04020102020204" pitchFamily="34" charset="0"/>
            </a:endParaRPr>
          </a:p>
        </p:txBody>
      </p:sp>
      <p:sp>
        <p:nvSpPr>
          <p:cNvPr id="22" name="Title 1"/>
          <p:cNvSpPr txBox="1">
            <a:spLocks/>
          </p:cNvSpPr>
          <p:nvPr/>
        </p:nvSpPr>
        <p:spPr>
          <a:xfrm>
            <a:off x="2979420" y="3220854"/>
            <a:ext cx="20116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dirty="0" smtClean="0"/>
              <a:t>Experimental implementation</a:t>
            </a:r>
            <a:endParaRPr lang="en-GB" sz="2000" dirty="0">
              <a:solidFill>
                <a:schemeClr val="bg1">
                  <a:lumMod val="65000"/>
                </a:schemeClr>
              </a:solidFill>
              <a:latin typeface="Arial Black" panose="020B0A04020102020204" pitchFamily="34" charset="0"/>
            </a:endParaRPr>
          </a:p>
        </p:txBody>
      </p:sp>
      <p:sp>
        <p:nvSpPr>
          <p:cNvPr id="23" name="Title 1"/>
          <p:cNvSpPr txBox="1">
            <a:spLocks/>
          </p:cNvSpPr>
          <p:nvPr/>
        </p:nvSpPr>
        <p:spPr>
          <a:xfrm>
            <a:off x="5996940" y="3228759"/>
            <a:ext cx="1752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dirty="0" smtClean="0"/>
              <a:t>Technical regulation approved</a:t>
            </a:r>
            <a:endParaRPr lang="en-GB" sz="2000" dirty="0">
              <a:solidFill>
                <a:schemeClr val="bg1">
                  <a:lumMod val="65000"/>
                </a:schemeClr>
              </a:solidFill>
              <a:latin typeface="Arial Black" panose="020B0A04020102020204" pitchFamily="34" charset="0"/>
            </a:endParaRPr>
          </a:p>
        </p:txBody>
      </p:sp>
      <p:sp>
        <p:nvSpPr>
          <p:cNvPr id="24" name="Title 1"/>
          <p:cNvSpPr txBox="1">
            <a:spLocks/>
          </p:cNvSpPr>
          <p:nvPr/>
        </p:nvSpPr>
        <p:spPr>
          <a:xfrm>
            <a:off x="7391400" y="3267463"/>
            <a:ext cx="1752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dirty="0" smtClean="0"/>
              <a:t>Initial operating capability</a:t>
            </a:r>
            <a:endParaRPr lang="en-GB" sz="2000" dirty="0">
              <a:solidFill>
                <a:schemeClr val="bg1">
                  <a:lumMod val="65000"/>
                </a:schemeClr>
              </a:solidFill>
              <a:latin typeface="Arial Black" panose="020B0A04020102020204" pitchFamily="34" charset="0"/>
            </a:endParaRPr>
          </a:p>
        </p:txBody>
      </p:sp>
    </p:spTree>
    <p:extLst>
      <p:ext uri="{BB962C8B-B14F-4D97-AF65-F5344CB8AC3E}">
        <p14:creationId xmlns:p14="http://schemas.microsoft.com/office/powerpoint/2010/main" val="13784712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WIS 2.0 Implementation approach</a:t>
            </a:r>
            <a:endParaRPr lang="en-GB" dirty="0"/>
          </a:p>
        </p:txBody>
      </p:sp>
      <p:sp>
        <p:nvSpPr>
          <p:cNvPr id="3" name="Content Placeholder 2"/>
          <p:cNvSpPr>
            <a:spLocks noGrp="1"/>
          </p:cNvSpPr>
          <p:nvPr>
            <p:ph idx="1"/>
          </p:nvPr>
        </p:nvSpPr>
        <p:spPr/>
        <p:txBody>
          <a:bodyPr/>
          <a:lstStyle/>
          <a:p>
            <a:r>
              <a:rPr lang="en-GB" dirty="0" smtClean="0"/>
              <a:t>11 Principles providing a technical framework</a:t>
            </a:r>
          </a:p>
          <a:p>
            <a:r>
              <a:rPr lang="en-GB" dirty="0" smtClean="0"/>
              <a:t>R</a:t>
            </a:r>
            <a:r>
              <a:rPr lang="en-US" dirty="0" err="1" smtClean="0"/>
              <a:t>ecognition</a:t>
            </a:r>
            <a:r>
              <a:rPr lang="en-US" dirty="0" smtClean="0"/>
              <a:t> </a:t>
            </a:r>
            <a:r>
              <a:rPr lang="en-US" dirty="0"/>
              <a:t>that WIS 2.0 is heavily dependent on industry</a:t>
            </a:r>
            <a:r>
              <a:rPr lang="en-US" dirty="0" smtClean="0"/>
              <a:t>.</a:t>
            </a:r>
            <a:endParaRPr lang="en-GB" dirty="0" smtClean="0"/>
          </a:p>
          <a:p>
            <a:r>
              <a:rPr lang="en-GB" dirty="0" smtClean="0"/>
              <a:t>Workshop on Future Technology (19-20 March) to align the framework with the industry plans.  </a:t>
            </a:r>
            <a:endParaRPr lang="en-GB" dirty="0"/>
          </a:p>
        </p:txBody>
      </p:sp>
    </p:spTree>
    <p:extLst>
      <p:ext uri="{BB962C8B-B14F-4D97-AF65-F5344CB8AC3E}">
        <p14:creationId xmlns:p14="http://schemas.microsoft.com/office/powerpoint/2010/main" val="42029077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WIS 2.0 Principles</a:t>
            </a:r>
            <a:endParaRPr lang="en-GB" dirty="0"/>
          </a:p>
        </p:txBody>
      </p:sp>
      <p:sp>
        <p:nvSpPr>
          <p:cNvPr id="4" name="Content Placeholder 3"/>
          <p:cNvSpPr>
            <a:spLocks noGrp="1"/>
          </p:cNvSpPr>
          <p:nvPr>
            <p:ph idx="1"/>
          </p:nvPr>
        </p:nvSpPr>
        <p:spPr/>
        <p:txBody>
          <a:bodyPr/>
          <a:lstStyle/>
          <a:p>
            <a:pPr marL="514350" indent="-514350">
              <a:buFont typeface="+mj-lt"/>
              <a:buAutoNum type="arabicPeriod"/>
            </a:pPr>
            <a:r>
              <a:rPr lang="en-US" dirty="0" smtClean="0"/>
              <a:t>WIS 2.0: </a:t>
            </a:r>
            <a:r>
              <a:rPr lang="en-US" b="1" dirty="0" smtClean="0"/>
              <a:t>adopts </a:t>
            </a:r>
            <a:r>
              <a:rPr lang="en-US" b="1" dirty="0"/>
              <a:t>Web technologies and leverages industry best practices and open </a:t>
            </a:r>
            <a:r>
              <a:rPr lang="en-US" b="1" dirty="0" smtClean="0"/>
              <a:t>standards</a:t>
            </a:r>
            <a:endParaRPr lang="en-US" dirty="0"/>
          </a:p>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405" y="3040627"/>
            <a:ext cx="2069592" cy="1407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AutoShape 2" descr="Image result for ogc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ogc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Image result for ogc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872" y="4190038"/>
            <a:ext cx="2099119" cy="1572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1" y="4818810"/>
            <a:ext cx="1798040" cy="1485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descr="Image result for ietf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19769" y="3424379"/>
            <a:ext cx="2093327" cy="111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124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WIS 2.0 Principles</a:t>
            </a:r>
            <a:endParaRPr lang="en-GB" dirty="0"/>
          </a:p>
        </p:txBody>
      </p:sp>
      <p:sp>
        <p:nvSpPr>
          <p:cNvPr id="4" name="Content Placeholder 3"/>
          <p:cNvSpPr>
            <a:spLocks noGrp="1"/>
          </p:cNvSpPr>
          <p:nvPr>
            <p:ph idx="1"/>
          </p:nvPr>
        </p:nvSpPr>
        <p:spPr/>
        <p:txBody>
          <a:bodyPr/>
          <a:lstStyle/>
          <a:p>
            <a:pPr marL="514350" indent="-514350">
              <a:buFont typeface="+mj-lt"/>
              <a:buAutoNum type="arabicPeriod" startAt="2"/>
            </a:pPr>
            <a:r>
              <a:rPr lang="en-US" dirty="0"/>
              <a:t>WIS 2.0: </a:t>
            </a:r>
            <a:r>
              <a:rPr lang="en-US" b="1" dirty="0"/>
              <a:t>uses Uniform Resource Locators (</a:t>
            </a:r>
            <a:r>
              <a:rPr lang="en-US" b="1" dirty="0">
                <a:solidFill>
                  <a:srgbClr val="FF0000"/>
                </a:solidFill>
              </a:rPr>
              <a:t>URL</a:t>
            </a:r>
            <a:r>
              <a:rPr lang="en-US" b="1" dirty="0"/>
              <a:t>)  to identify </a:t>
            </a:r>
            <a:r>
              <a:rPr lang="en-US" b="1" dirty="0" smtClean="0"/>
              <a:t>resources</a:t>
            </a:r>
            <a:r>
              <a:rPr lang="en-US" dirty="0" smtClean="0"/>
              <a:t>.</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18" y="3657826"/>
            <a:ext cx="8712709" cy="815797"/>
          </a:xfrm>
          <a:prstGeom prst="rect">
            <a:avLst/>
          </a:prstGeom>
        </p:spPr>
      </p:pic>
    </p:spTree>
    <p:extLst>
      <p:ext uri="{BB962C8B-B14F-4D97-AF65-F5344CB8AC3E}">
        <p14:creationId xmlns:p14="http://schemas.microsoft.com/office/powerpoint/2010/main" val="27579850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WIS 2.0 Principles</a:t>
            </a:r>
            <a:endParaRPr lang="en-GB" dirty="0"/>
          </a:p>
        </p:txBody>
      </p:sp>
      <p:sp>
        <p:nvSpPr>
          <p:cNvPr id="4" name="Content Placeholder 3"/>
          <p:cNvSpPr>
            <a:spLocks noGrp="1"/>
          </p:cNvSpPr>
          <p:nvPr>
            <p:ph idx="1"/>
          </p:nvPr>
        </p:nvSpPr>
        <p:spPr/>
        <p:txBody>
          <a:bodyPr>
            <a:normAutofit/>
          </a:bodyPr>
          <a:lstStyle/>
          <a:p>
            <a:pPr marL="514350" indent="-514350">
              <a:buFont typeface="+mj-lt"/>
              <a:buAutoNum type="arabicPeriod" startAt="3"/>
            </a:pPr>
            <a:r>
              <a:rPr lang="en-US" dirty="0"/>
              <a:t>WIS 2.0: </a:t>
            </a:r>
            <a:r>
              <a:rPr lang="en-US" b="1" dirty="0"/>
              <a:t>prioritizes use of </a:t>
            </a:r>
            <a:r>
              <a:rPr lang="en-US" b="1" dirty="0">
                <a:solidFill>
                  <a:srgbClr val="C00000"/>
                </a:solidFill>
              </a:rPr>
              <a:t>public telecommunications networks </a:t>
            </a:r>
            <a:r>
              <a:rPr lang="en-US" b="1" dirty="0"/>
              <a:t>(i.e. Internet) when publishing digital resources </a:t>
            </a:r>
            <a:r>
              <a:rPr lang="en-US" dirty="0" smtClean="0"/>
              <a:t>.</a:t>
            </a:r>
            <a:endParaRPr lang="en-US" dirty="0"/>
          </a:p>
        </p:txBody>
      </p:sp>
      <p:pic>
        <p:nvPicPr>
          <p:cNvPr id="3075" name="Picture 3" descr="C:\Users\efucile\AppData\Local\Microsoft\Windows\Temporary Internet Files\Content.IE5\G52QUKHI\world-wide-web[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8050" y="3594736"/>
            <a:ext cx="3590925" cy="2353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6983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WIS 2.0 Principles</a:t>
            </a:r>
            <a:endParaRPr lang="en-GB" dirty="0"/>
          </a:p>
        </p:txBody>
      </p:sp>
      <p:sp>
        <p:nvSpPr>
          <p:cNvPr id="4" name="Content Placeholder 3"/>
          <p:cNvSpPr>
            <a:spLocks noGrp="1"/>
          </p:cNvSpPr>
          <p:nvPr>
            <p:ph idx="1"/>
          </p:nvPr>
        </p:nvSpPr>
        <p:spPr/>
        <p:txBody>
          <a:bodyPr>
            <a:normAutofit/>
          </a:bodyPr>
          <a:lstStyle/>
          <a:p>
            <a:pPr marL="514350" indent="-514350">
              <a:buFont typeface="+mj-lt"/>
              <a:buAutoNum type="arabicPeriod" startAt="4"/>
            </a:pPr>
            <a:r>
              <a:rPr lang="en-US" dirty="0"/>
              <a:t>WIS 2.0: </a:t>
            </a:r>
            <a:r>
              <a:rPr lang="en-US" b="1" dirty="0"/>
              <a:t>requires provision of </a:t>
            </a:r>
            <a:r>
              <a:rPr lang="en-US" b="1" dirty="0">
                <a:solidFill>
                  <a:srgbClr val="FF0000"/>
                </a:solidFill>
              </a:rPr>
              <a:t>Web </a:t>
            </a:r>
            <a:r>
              <a:rPr lang="en-US" b="1" dirty="0" smtClean="0">
                <a:solidFill>
                  <a:srgbClr val="FF0000"/>
                </a:solidFill>
              </a:rPr>
              <a:t>services / APIs </a:t>
            </a:r>
            <a:r>
              <a:rPr lang="en-US" b="1" dirty="0">
                <a:solidFill>
                  <a:schemeClr val="accent3">
                    <a:lumMod val="75000"/>
                  </a:schemeClr>
                </a:solidFill>
              </a:rPr>
              <a:t>to access or interact with digital resources </a:t>
            </a:r>
            <a:r>
              <a:rPr lang="en-US" b="1" dirty="0" smtClean="0"/>
              <a:t>published </a:t>
            </a:r>
            <a:r>
              <a:rPr lang="en-US" b="1" dirty="0"/>
              <a:t>using WIS</a:t>
            </a:r>
            <a:r>
              <a:rPr lang="en-US" dirty="0"/>
              <a:t>. </a:t>
            </a:r>
          </a:p>
        </p:txBody>
      </p:sp>
      <p:grpSp>
        <p:nvGrpSpPr>
          <p:cNvPr id="8" name="Group 7"/>
          <p:cNvGrpSpPr/>
          <p:nvPr/>
        </p:nvGrpSpPr>
        <p:grpSpPr>
          <a:xfrm>
            <a:off x="5073232" y="4118251"/>
            <a:ext cx="1472096" cy="736048"/>
            <a:chOff x="2432299" y="2181835"/>
            <a:chExt cx="1472096" cy="736048"/>
          </a:xfrm>
          <a:scene3d>
            <a:camera prst="orthographicFront">
              <a:rot lat="0" lon="0" rev="0"/>
            </a:camera>
            <a:lightRig rig="contrasting" dir="t">
              <a:rot lat="0" lon="0" rev="1200000"/>
            </a:lightRig>
          </a:scene3d>
        </p:grpSpPr>
        <p:sp>
          <p:nvSpPr>
            <p:cNvPr id="15" name="Rounded Rectangle 14"/>
            <p:cNvSpPr/>
            <p:nvPr/>
          </p:nvSpPr>
          <p:spPr>
            <a:xfrm>
              <a:off x="2432299" y="2181835"/>
              <a:ext cx="1472096" cy="736048"/>
            </a:xfrm>
            <a:prstGeom prst="roundRect">
              <a:avLst>
                <a:gd name="adj" fmla="val 10000"/>
              </a:avLst>
            </a:prstGeom>
            <a:sp3d contourW="19050" prstMaterial="metal">
              <a:bevelT w="88900" h="203200"/>
              <a:bevelB w="165100" h="254000"/>
            </a:sp3d>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6" name="Rounded Rectangle 4"/>
            <p:cNvSpPr/>
            <p:nvPr/>
          </p:nvSpPr>
          <p:spPr>
            <a:xfrm>
              <a:off x="2453857" y="2203393"/>
              <a:ext cx="1428980" cy="6929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Service provider</a:t>
              </a:r>
              <a:endParaRPr lang="en-GB" sz="1600" kern="1200" dirty="0"/>
            </a:p>
          </p:txBody>
        </p:sp>
      </p:grpSp>
      <p:grpSp>
        <p:nvGrpSpPr>
          <p:cNvPr id="9" name="Group 8"/>
          <p:cNvGrpSpPr/>
          <p:nvPr/>
        </p:nvGrpSpPr>
        <p:grpSpPr>
          <a:xfrm>
            <a:off x="4209818" y="4270042"/>
            <a:ext cx="767479" cy="432466"/>
            <a:chOff x="1568885" y="2333626"/>
            <a:chExt cx="767479" cy="432466"/>
          </a:xfrm>
          <a:scene3d>
            <a:camera prst="orthographicFront">
              <a:rot lat="0" lon="0" rev="0"/>
            </a:camera>
            <a:lightRig rig="contrasting" dir="t">
              <a:rot lat="0" lon="0" rev="1200000"/>
            </a:lightRig>
          </a:scene3d>
        </p:grpSpPr>
        <p:sp>
          <p:nvSpPr>
            <p:cNvPr id="13" name="Left-Right Arrow 12"/>
            <p:cNvSpPr/>
            <p:nvPr/>
          </p:nvSpPr>
          <p:spPr>
            <a:xfrm rot="10800000">
              <a:off x="1568885" y="2333626"/>
              <a:ext cx="767479" cy="432466"/>
            </a:xfrm>
            <a:prstGeom prst="leftRightArrow">
              <a:avLst>
                <a:gd name="adj1" fmla="val 60000"/>
                <a:gd name="adj2" fmla="val 50000"/>
              </a:avLst>
            </a:prstGeom>
            <a:sp3d z="-182000" contourW="19050" prstMaterial="metal">
              <a:bevelT w="88900" h="203200"/>
              <a:bevelB w="165100" h="254000"/>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Left-Right Arrow 6"/>
            <p:cNvSpPr/>
            <p:nvPr/>
          </p:nvSpPr>
          <p:spPr>
            <a:xfrm rot="21600000">
              <a:off x="1698625" y="2420119"/>
              <a:ext cx="507999" cy="259480"/>
            </a:xfrm>
            <a:prstGeom prst="rect">
              <a:avLst/>
            </a:prstGeom>
            <a:sp3d z="-182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r>
                <a:rPr lang="en-GB" sz="1300" kern="1200" dirty="0" smtClean="0"/>
                <a:t>BIND</a:t>
              </a:r>
              <a:endParaRPr lang="en-GB" sz="1300" kern="1200" dirty="0"/>
            </a:p>
          </p:txBody>
        </p:sp>
      </p:grpSp>
      <p:grpSp>
        <p:nvGrpSpPr>
          <p:cNvPr id="10" name="Group 9"/>
          <p:cNvGrpSpPr/>
          <p:nvPr/>
        </p:nvGrpSpPr>
        <p:grpSpPr>
          <a:xfrm>
            <a:off x="2641787" y="4118251"/>
            <a:ext cx="1472096" cy="736048"/>
            <a:chOff x="854" y="2181835"/>
            <a:chExt cx="1472096" cy="736048"/>
          </a:xfrm>
          <a:scene3d>
            <a:camera prst="orthographicFront">
              <a:rot lat="0" lon="0" rev="0"/>
            </a:camera>
            <a:lightRig rig="contrasting" dir="t">
              <a:rot lat="0" lon="0" rev="1200000"/>
            </a:lightRig>
          </a:scene3d>
        </p:grpSpPr>
        <p:sp>
          <p:nvSpPr>
            <p:cNvPr id="11" name="Rounded Rectangle 10"/>
            <p:cNvSpPr/>
            <p:nvPr/>
          </p:nvSpPr>
          <p:spPr>
            <a:xfrm>
              <a:off x="854" y="2181835"/>
              <a:ext cx="1472096" cy="736048"/>
            </a:xfrm>
            <a:prstGeom prst="roundRect">
              <a:avLst>
                <a:gd name="adj" fmla="val 10000"/>
              </a:avLst>
            </a:prstGeom>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2" name="Rounded Rectangle 8"/>
            <p:cNvSpPr/>
            <p:nvPr/>
          </p:nvSpPr>
          <p:spPr>
            <a:xfrm>
              <a:off x="22412" y="2203393"/>
              <a:ext cx="1428980" cy="6929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User</a:t>
              </a:r>
              <a:endParaRPr lang="en-GB" sz="1600" kern="1200" dirty="0"/>
            </a:p>
          </p:txBody>
        </p:sp>
      </p:grpSp>
    </p:spTree>
    <p:extLst>
      <p:ext uri="{BB962C8B-B14F-4D97-AF65-F5344CB8AC3E}">
        <p14:creationId xmlns:p14="http://schemas.microsoft.com/office/powerpoint/2010/main" val="22693296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C:\Users\efucile\AppData\Local\Microsoft\Windows\Temporary Internet Files\Content.IE5\G52QUKHI\big-data[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74" y="4400995"/>
            <a:ext cx="3400425" cy="198074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GB" dirty="0" smtClean="0"/>
              <a:t>WIS 2.0 Principles</a:t>
            </a:r>
            <a:endParaRPr lang="en-GB" dirty="0"/>
          </a:p>
        </p:txBody>
      </p:sp>
      <p:sp>
        <p:nvSpPr>
          <p:cNvPr id="4" name="Content Placeholder 3"/>
          <p:cNvSpPr>
            <a:spLocks noGrp="1"/>
          </p:cNvSpPr>
          <p:nvPr>
            <p:ph idx="1"/>
          </p:nvPr>
        </p:nvSpPr>
        <p:spPr/>
        <p:txBody>
          <a:bodyPr>
            <a:normAutofit/>
          </a:bodyPr>
          <a:lstStyle/>
          <a:p>
            <a:pPr marL="514350" indent="-514350">
              <a:buFont typeface="+mj-lt"/>
              <a:buAutoNum type="arabicPeriod" startAt="5"/>
            </a:pPr>
            <a:r>
              <a:rPr lang="en-US" dirty="0"/>
              <a:t>WIS 2.0: </a:t>
            </a:r>
            <a:r>
              <a:rPr lang="en-US" b="1" dirty="0"/>
              <a:t>encourages NCs and DCPCs to provide </a:t>
            </a:r>
            <a:r>
              <a:rPr lang="en-US" b="1" dirty="0">
                <a:solidFill>
                  <a:srgbClr val="C00000"/>
                </a:solidFill>
              </a:rPr>
              <a:t>'data reduction'</a:t>
            </a:r>
            <a:r>
              <a:rPr lang="en-US" b="1" dirty="0"/>
              <a:t> services via WIS that </a:t>
            </a:r>
            <a:r>
              <a:rPr lang="en-US" b="1" dirty="0">
                <a:solidFill>
                  <a:srgbClr val="00B050"/>
                </a:solidFill>
              </a:rPr>
              <a:t>process 'big data' to create results or products that are small enough to be conveniently downloaded</a:t>
            </a:r>
            <a:r>
              <a:rPr lang="en-US" b="1" dirty="0"/>
              <a:t> and </a:t>
            </a:r>
            <a:r>
              <a:rPr lang="en-US" b="1" dirty="0">
                <a:solidFill>
                  <a:schemeClr val="accent1">
                    <a:lumMod val="75000"/>
                  </a:schemeClr>
                </a:solidFill>
              </a:rPr>
              <a:t>used by those with minimal technical infrastructure</a:t>
            </a:r>
            <a:r>
              <a:rPr lang="en-US" dirty="0" smtClean="0"/>
              <a:t>.</a:t>
            </a:r>
            <a:endParaRPr lang="en-US" dirty="0"/>
          </a:p>
        </p:txBody>
      </p:sp>
    </p:spTree>
    <p:extLst>
      <p:ext uri="{BB962C8B-B14F-4D97-AF65-F5344CB8AC3E}">
        <p14:creationId xmlns:p14="http://schemas.microsoft.com/office/powerpoint/2010/main" val="16577558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WIS 2.0 Principles</a:t>
            </a:r>
            <a:endParaRPr lang="en-GB" dirty="0"/>
          </a:p>
        </p:txBody>
      </p:sp>
      <p:sp>
        <p:nvSpPr>
          <p:cNvPr id="4" name="Content Placeholder 3"/>
          <p:cNvSpPr>
            <a:spLocks noGrp="1"/>
          </p:cNvSpPr>
          <p:nvPr>
            <p:ph idx="1"/>
          </p:nvPr>
        </p:nvSpPr>
        <p:spPr>
          <a:xfrm>
            <a:off x="457200" y="1417638"/>
            <a:ext cx="8229600" cy="4525963"/>
          </a:xfrm>
        </p:spPr>
        <p:txBody>
          <a:bodyPr>
            <a:normAutofit/>
          </a:bodyPr>
          <a:lstStyle/>
          <a:p>
            <a:pPr marL="514350" indent="-514350">
              <a:buFont typeface="+mj-lt"/>
              <a:buAutoNum type="arabicPeriod" startAt="6"/>
            </a:pPr>
            <a:r>
              <a:rPr lang="en-US" dirty="0"/>
              <a:t>WIS 2.0: </a:t>
            </a:r>
            <a:r>
              <a:rPr lang="en-US" b="1" dirty="0"/>
              <a:t>will add </a:t>
            </a:r>
            <a:r>
              <a:rPr lang="en-US" b="1" dirty="0">
                <a:solidFill>
                  <a:srgbClr val="C00000"/>
                </a:solidFill>
              </a:rPr>
              <a:t>open standard messaging protocols</a:t>
            </a:r>
            <a:r>
              <a:rPr lang="en-US" b="1" dirty="0"/>
              <a:t> that use the </a:t>
            </a:r>
            <a:r>
              <a:rPr lang="en-US" b="1" dirty="0">
                <a:solidFill>
                  <a:srgbClr val="C00000"/>
                </a:solidFill>
              </a:rPr>
              <a:t>publish-subscribe </a:t>
            </a:r>
            <a:r>
              <a:rPr lang="en-US" b="1" dirty="0"/>
              <a:t>message pattern to the list of data exchange mechanisms approved for use within WIS and GTS</a:t>
            </a:r>
            <a:r>
              <a:rPr lang="en-US" b="1" dirty="0" smtClean="0"/>
              <a:t>.</a:t>
            </a:r>
            <a:endParaRPr lang="en-US" b="1" dirty="0"/>
          </a:p>
        </p:txBody>
      </p:sp>
      <p:sp>
        <p:nvSpPr>
          <p:cNvPr id="2" name="Rectangle 1"/>
          <p:cNvSpPr/>
          <p:nvPr/>
        </p:nvSpPr>
        <p:spPr>
          <a:xfrm>
            <a:off x="3817004" y="3970406"/>
            <a:ext cx="4069696" cy="523220"/>
          </a:xfrm>
          <a:prstGeom prst="rect">
            <a:avLst/>
          </a:prstGeom>
        </p:spPr>
        <p:txBody>
          <a:bodyPr wrap="square">
            <a:spAutoFit/>
          </a:bodyPr>
          <a:lstStyle/>
          <a:p>
            <a:r>
              <a:rPr lang="en-GB" sz="2800" b="1" dirty="0">
                <a:solidFill>
                  <a:srgbClr val="C00000"/>
                </a:solidFill>
              </a:rPr>
              <a:t>AMQP, </a:t>
            </a:r>
            <a:r>
              <a:rPr lang="en-GB" sz="2800" b="1" dirty="0" smtClean="0">
                <a:solidFill>
                  <a:srgbClr val="C00000"/>
                </a:solidFill>
              </a:rPr>
              <a:t>MQTT … </a:t>
            </a:r>
            <a:endParaRPr lang="en-GB" sz="2800" b="1" dirty="0">
              <a:solidFill>
                <a:srgbClr val="C00000"/>
              </a:solidFill>
            </a:endParaRPr>
          </a:p>
        </p:txBody>
      </p:sp>
      <p:sp>
        <p:nvSpPr>
          <p:cNvPr id="5" name="Rectangle 4"/>
          <p:cNvSpPr/>
          <p:nvPr/>
        </p:nvSpPr>
        <p:spPr>
          <a:xfrm>
            <a:off x="1933574" y="3954333"/>
            <a:ext cx="904875" cy="495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User 1</a:t>
            </a:r>
            <a:endParaRPr lang="en-GB" dirty="0"/>
          </a:p>
        </p:txBody>
      </p:sp>
      <p:sp>
        <p:nvSpPr>
          <p:cNvPr id="8" name="Rectangle 7"/>
          <p:cNvSpPr/>
          <p:nvPr/>
        </p:nvSpPr>
        <p:spPr>
          <a:xfrm>
            <a:off x="1638292" y="4619625"/>
            <a:ext cx="904875" cy="495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User </a:t>
            </a:r>
            <a:r>
              <a:rPr lang="en-GB" dirty="0" smtClean="0"/>
              <a:t>2</a:t>
            </a:r>
            <a:endParaRPr lang="en-GB" dirty="0"/>
          </a:p>
        </p:txBody>
      </p:sp>
      <p:sp>
        <p:nvSpPr>
          <p:cNvPr id="9" name="Rectangle 8"/>
          <p:cNvSpPr/>
          <p:nvPr/>
        </p:nvSpPr>
        <p:spPr>
          <a:xfrm>
            <a:off x="1638292" y="5219700"/>
            <a:ext cx="904875" cy="495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User </a:t>
            </a:r>
            <a:r>
              <a:rPr lang="en-GB" dirty="0" smtClean="0"/>
              <a:t>3</a:t>
            </a:r>
            <a:endParaRPr lang="en-GB" dirty="0"/>
          </a:p>
        </p:txBody>
      </p:sp>
      <p:sp>
        <p:nvSpPr>
          <p:cNvPr id="10" name="Rectangle 9"/>
          <p:cNvSpPr/>
          <p:nvPr/>
        </p:nvSpPr>
        <p:spPr>
          <a:xfrm>
            <a:off x="1947860" y="5848350"/>
            <a:ext cx="904875" cy="495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User </a:t>
            </a:r>
            <a:r>
              <a:rPr lang="en-GB" dirty="0" smtClean="0"/>
              <a:t>4</a:t>
            </a:r>
            <a:endParaRPr lang="en-GB" dirty="0"/>
          </a:p>
        </p:txBody>
      </p:sp>
      <p:sp>
        <p:nvSpPr>
          <p:cNvPr id="7" name="Rounded Rectangle 6"/>
          <p:cNvSpPr/>
          <p:nvPr/>
        </p:nvSpPr>
        <p:spPr>
          <a:xfrm>
            <a:off x="4248150" y="4762500"/>
            <a:ext cx="1285875" cy="63817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Broker</a:t>
            </a:r>
            <a:endParaRPr lang="en-GB" dirty="0"/>
          </a:p>
        </p:txBody>
      </p:sp>
      <p:sp>
        <p:nvSpPr>
          <p:cNvPr id="12" name="Rectangle 11"/>
          <p:cNvSpPr/>
          <p:nvPr/>
        </p:nvSpPr>
        <p:spPr>
          <a:xfrm>
            <a:off x="6886574" y="3625987"/>
            <a:ext cx="1000126" cy="495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smtClean="0"/>
              <a:t>Producer 1</a:t>
            </a:r>
            <a:endParaRPr lang="en-GB" sz="1400" dirty="0"/>
          </a:p>
        </p:txBody>
      </p:sp>
      <p:sp>
        <p:nvSpPr>
          <p:cNvPr id="13" name="Rectangle 12"/>
          <p:cNvSpPr/>
          <p:nvPr/>
        </p:nvSpPr>
        <p:spPr>
          <a:xfrm>
            <a:off x="7600947" y="4305300"/>
            <a:ext cx="1000126" cy="495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smtClean="0"/>
              <a:t>Producer 2</a:t>
            </a:r>
            <a:endParaRPr lang="en-GB" sz="1400" dirty="0"/>
          </a:p>
        </p:txBody>
      </p:sp>
      <p:sp>
        <p:nvSpPr>
          <p:cNvPr id="14" name="Rectangle 13"/>
          <p:cNvSpPr/>
          <p:nvPr/>
        </p:nvSpPr>
        <p:spPr>
          <a:xfrm>
            <a:off x="7658098" y="5136891"/>
            <a:ext cx="1000126" cy="495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smtClean="0"/>
              <a:t>Producer 3</a:t>
            </a:r>
            <a:endParaRPr lang="en-GB" sz="1400" dirty="0"/>
          </a:p>
        </p:txBody>
      </p:sp>
      <p:sp>
        <p:nvSpPr>
          <p:cNvPr id="15" name="Rectangle 14"/>
          <p:cNvSpPr/>
          <p:nvPr/>
        </p:nvSpPr>
        <p:spPr>
          <a:xfrm>
            <a:off x="6886574" y="5943601"/>
            <a:ext cx="1000126" cy="495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smtClean="0"/>
              <a:t>Producer 4</a:t>
            </a:r>
            <a:endParaRPr lang="en-GB" sz="1400" dirty="0"/>
          </a:p>
        </p:txBody>
      </p:sp>
      <p:cxnSp>
        <p:nvCxnSpPr>
          <p:cNvPr id="16" name="Straight Arrow Connector 15"/>
          <p:cNvCxnSpPr>
            <a:stCxn id="12" idx="1"/>
            <a:endCxn id="7" idx="3"/>
          </p:cNvCxnSpPr>
          <p:nvPr/>
        </p:nvCxnSpPr>
        <p:spPr>
          <a:xfrm flipH="1">
            <a:off x="5534025" y="3873637"/>
            <a:ext cx="1352549" cy="1207951"/>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3" idx="1"/>
            <a:endCxn id="7" idx="3"/>
          </p:cNvCxnSpPr>
          <p:nvPr/>
        </p:nvCxnSpPr>
        <p:spPr>
          <a:xfrm flipH="1">
            <a:off x="5534025" y="4552950"/>
            <a:ext cx="2066922" cy="528638"/>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4" idx="1"/>
            <a:endCxn id="7" idx="3"/>
          </p:cNvCxnSpPr>
          <p:nvPr/>
        </p:nvCxnSpPr>
        <p:spPr>
          <a:xfrm flipH="1" flipV="1">
            <a:off x="5534025" y="5081588"/>
            <a:ext cx="2124073" cy="302953"/>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1"/>
            <a:endCxn id="7" idx="3"/>
          </p:cNvCxnSpPr>
          <p:nvPr/>
        </p:nvCxnSpPr>
        <p:spPr>
          <a:xfrm flipH="1" flipV="1">
            <a:off x="5534025" y="5081588"/>
            <a:ext cx="1352549" cy="1109663"/>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1"/>
            <a:endCxn id="5" idx="3"/>
          </p:cNvCxnSpPr>
          <p:nvPr/>
        </p:nvCxnSpPr>
        <p:spPr>
          <a:xfrm flipH="1" flipV="1">
            <a:off x="2838449" y="4201983"/>
            <a:ext cx="1409701" cy="879605"/>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7" idx="1"/>
            <a:endCxn id="8" idx="3"/>
          </p:cNvCxnSpPr>
          <p:nvPr/>
        </p:nvCxnSpPr>
        <p:spPr>
          <a:xfrm flipH="1" flipV="1">
            <a:off x="2543167" y="4867275"/>
            <a:ext cx="1704983" cy="21431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7" idx="1"/>
            <a:endCxn id="9" idx="3"/>
          </p:cNvCxnSpPr>
          <p:nvPr/>
        </p:nvCxnSpPr>
        <p:spPr>
          <a:xfrm flipH="1">
            <a:off x="2543167" y="5081588"/>
            <a:ext cx="1704983" cy="385762"/>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7" idx="1"/>
            <a:endCxn id="10" idx="3"/>
          </p:cNvCxnSpPr>
          <p:nvPr/>
        </p:nvCxnSpPr>
        <p:spPr>
          <a:xfrm flipH="1">
            <a:off x="2852735" y="5081588"/>
            <a:ext cx="1395415" cy="1014412"/>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flipV="1">
            <a:off x="2838449" y="4038600"/>
            <a:ext cx="1409702" cy="1015872"/>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2543167" y="4762500"/>
            <a:ext cx="1619258" cy="291972"/>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7" idx="1"/>
          </p:cNvCxnSpPr>
          <p:nvPr/>
        </p:nvCxnSpPr>
        <p:spPr>
          <a:xfrm flipH="1">
            <a:off x="2852735" y="5081588"/>
            <a:ext cx="1395415" cy="1195387"/>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699" y="5872163"/>
            <a:ext cx="638176" cy="638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AutoShape 4" descr="Image result for wecha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AutoShape 6" descr="Image result for wecha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126" y="5872163"/>
            <a:ext cx="644876" cy="625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11294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FF0000"/>
                </a:solidFill>
              </a:rPr>
              <a:t>W</a:t>
            </a:r>
            <a:r>
              <a:rPr lang="en-GB" dirty="0" smtClean="0"/>
              <a:t>orld </a:t>
            </a:r>
            <a:r>
              <a:rPr lang="en-GB" b="1" dirty="0" smtClean="0">
                <a:solidFill>
                  <a:srgbClr val="FF0000"/>
                </a:solidFill>
              </a:rPr>
              <a:t>W</a:t>
            </a:r>
            <a:r>
              <a:rPr lang="en-GB" dirty="0" smtClean="0"/>
              <a:t>eather </a:t>
            </a:r>
            <a:r>
              <a:rPr lang="en-GB" b="1" dirty="0" smtClean="0">
                <a:solidFill>
                  <a:srgbClr val="FF0000"/>
                </a:solidFill>
              </a:rPr>
              <a:t>W</a:t>
            </a:r>
            <a:r>
              <a:rPr lang="en-GB" dirty="0" smtClean="0"/>
              <a:t>atch</a:t>
            </a:r>
            <a:endParaRPr lang="en-US" dirty="0"/>
          </a:p>
        </p:txBody>
      </p:sp>
      <p:pic>
        <p:nvPicPr>
          <p:cNvPr id="1026" name="Picture 2" descr="C:\Users\efucile\Downloads\GAW\useful\gtsstructur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283" y="1792701"/>
            <a:ext cx="2761741" cy="197911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efucile\Downloads\GAW\useful\GOS-fullsiz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884" y="1887862"/>
            <a:ext cx="2974975" cy="1883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efucile\Downloads\GAW\useful\gdps.h1_00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5391" y="4388924"/>
            <a:ext cx="3216021" cy="22740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93649" y="1416829"/>
            <a:ext cx="3493008" cy="369332"/>
          </a:xfrm>
          <a:prstGeom prst="rect">
            <a:avLst/>
          </a:prstGeom>
          <a:noFill/>
        </p:spPr>
        <p:txBody>
          <a:bodyPr wrap="square" rtlCol="0">
            <a:spAutoFit/>
          </a:bodyPr>
          <a:lstStyle/>
          <a:p>
            <a:r>
              <a:rPr lang="en-GB" b="1" dirty="0" smtClean="0"/>
              <a:t>G</a:t>
            </a:r>
            <a:r>
              <a:rPr lang="en-GB" dirty="0" smtClean="0"/>
              <a:t>lobal</a:t>
            </a:r>
            <a:r>
              <a:rPr lang="en-GB" b="1" dirty="0" smtClean="0"/>
              <a:t> T</a:t>
            </a:r>
            <a:r>
              <a:rPr lang="en-GB" dirty="0" smtClean="0"/>
              <a:t>elecommunication</a:t>
            </a:r>
            <a:r>
              <a:rPr lang="en-GB" b="1" dirty="0" smtClean="0"/>
              <a:t> S</a:t>
            </a:r>
            <a:r>
              <a:rPr lang="en-GB" dirty="0" smtClean="0"/>
              <a:t>ystem</a:t>
            </a:r>
            <a:endParaRPr lang="en-US" dirty="0"/>
          </a:p>
        </p:txBody>
      </p:sp>
      <p:sp>
        <p:nvSpPr>
          <p:cNvPr id="10" name="TextBox 9"/>
          <p:cNvSpPr txBox="1"/>
          <p:nvPr/>
        </p:nvSpPr>
        <p:spPr>
          <a:xfrm>
            <a:off x="5176360" y="1417638"/>
            <a:ext cx="2704021" cy="369332"/>
          </a:xfrm>
          <a:prstGeom prst="rect">
            <a:avLst/>
          </a:prstGeom>
          <a:noFill/>
        </p:spPr>
        <p:txBody>
          <a:bodyPr wrap="square" rtlCol="0">
            <a:spAutoFit/>
          </a:bodyPr>
          <a:lstStyle/>
          <a:p>
            <a:r>
              <a:rPr lang="en-GB" b="1" dirty="0" smtClean="0"/>
              <a:t>G</a:t>
            </a:r>
            <a:r>
              <a:rPr lang="en-GB" dirty="0" smtClean="0"/>
              <a:t>lobal</a:t>
            </a:r>
            <a:r>
              <a:rPr lang="en-GB" b="1" dirty="0" smtClean="0"/>
              <a:t> O</a:t>
            </a:r>
            <a:r>
              <a:rPr lang="en-GB" dirty="0" smtClean="0"/>
              <a:t>bserving</a:t>
            </a:r>
            <a:r>
              <a:rPr lang="en-GB" b="1" dirty="0" smtClean="0"/>
              <a:t> S</a:t>
            </a:r>
            <a:r>
              <a:rPr lang="en-GB" dirty="0" smtClean="0"/>
              <a:t>ystem</a:t>
            </a:r>
            <a:endParaRPr lang="en-US" dirty="0"/>
          </a:p>
        </p:txBody>
      </p:sp>
      <p:sp>
        <p:nvSpPr>
          <p:cNvPr id="11" name="TextBox 10"/>
          <p:cNvSpPr txBox="1"/>
          <p:nvPr/>
        </p:nvSpPr>
        <p:spPr>
          <a:xfrm>
            <a:off x="2036029" y="3910902"/>
            <a:ext cx="5004469" cy="369332"/>
          </a:xfrm>
          <a:prstGeom prst="rect">
            <a:avLst/>
          </a:prstGeom>
          <a:noFill/>
        </p:spPr>
        <p:txBody>
          <a:bodyPr wrap="square" rtlCol="0">
            <a:spAutoFit/>
          </a:bodyPr>
          <a:lstStyle/>
          <a:p>
            <a:r>
              <a:rPr lang="en-GB" b="1" dirty="0" smtClean="0"/>
              <a:t>G</a:t>
            </a:r>
            <a:r>
              <a:rPr lang="en-GB" dirty="0" smtClean="0"/>
              <a:t>lobal</a:t>
            </a:r>
            <a:r>
              <a:rPr lang="en-GB" b="1" dirty="0" smtClean="0"/>
              <a:t> D</a:t>
            </a:r>
            <a:r>
              <a:rPr lang="en-GB" dirty="0" smtClean="0"/>
              <a:t>ata</a:t>
            </a:r>
            <a:r>
              <a:rPr lang="en-GB" b="1" dirty="0" smtClean="0"/>
              <a:t> P</a:t>
            </a:r>
            <a:r>
              <a:rPr lang="en-GB" dirty="0" smtClean="0"/>
              <a:t>rocessing</a:t>
            </a:r>
            <a:r>
              <a:rPr lang="en-GB" b="1" dirty="0" smtClean="0"/>
              <a:t> </a:t>
            </a:r>
            <a:r>
              <a:rPr lang="en-GB" dirty="0" smtClean="0"/>
              <a:t>and </a:t>
            </a:r>
            <a:r>
              <a:rPr lang="en-GB" b="1" dirty="0" smtClean="0"/>
              <a:t>F</a:t>
            </a:r>
            <a:r>
              <a:rPr lang="en-GB" dirty="0" smtClean="0"/>
              <a:t>orecasting</a:t>
            </a:r>
            <a:r>
              <a:rPr lang="en-GB" b="1" dirty="0" smtClean="0"/>
              <a:t> S</a:t>
            </a:r>
            <a:r>
              <a:rPr lang="en-GB" dirty="0" smtClean="0"/>
              <a:t>ystem</a:t>
            </a:r>
            <a:endParaRPr lang="en-US" dirty="0"/>
          </a:p>
        </p:txBody>
      </p:sp>
    </p:spTree>
    <p:extLst>
      <p:ext uri="{BB962C8B-B14F-4D97-AF65-F5344CB8AC3E}">
        <p14:creationId xmlns:p14="http://schemas.microsoft.com/office/powerpoint/2010/main" val="23601162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WIS 2.0 Principles</a:t>
            </a:r>
            <a:endParaRPr lang="en-GB" dirty="0"/>
          </a:p>
        </p:txBody>
      </p:sp>
      <p:sp>
        <p:nvSpPr>
          <p:cNvPr id="4" name="Content Placeholder 3"/>
          <p:cNvSpPr>
            <a:spLocks noGrp="1"/>
          </p:cNvSpPr>
          <p:nvPr>
            <p:ph idx="1"/>
          </p:nvPr>
        </p:nvSpPr>
        <p:spPr/>
        <p:txBody>
          <a:bodyPr>
            <a:normAutofit/>
          </a:bodyPr>
          <a:lstStyle/>
          <a:p>
            <a:pPr marL="514350" indent="-514350">
              <a:buFont typeface="+mj-lt"/>
              <a:buAutoNum type="arabicPeriod" startAt="7"/>
            </a:pPr>
            <a:r>
              <a:rPr lang="en-GB" dirty="0"/>
              <a:t>WIS 2.0: </a:t>
            </a:r>
            <a:r>
              <a:rPr lang="en-GB" b="1" dirty="0"/>
              <a:t>will require all services that provide </a:t>
            </a:r>
            <a:r>
              <a:rPr lang="en-GB" b="1" dirty="0">
                <a:solidFill>
                  <a:schemeClr val="accent1">
                    <a:lumMod val="75000"/>
                  </a:schemeClr>
                </a:solidFill>
              </a:rPr>
              <a:t>real-time distribution </a:t>
            </a:r>
            <a:r>
              <a:rPr lang="en-GB" b="1" dirty="0"/>
              <a:t>of messages (containing data or notifications about data availability) to </a:t>
            </a:r>
            <a:r>
              <a:rPr lang="en-GB" b="1" dirty="0">
                <a:solidFill>
                  <a:srgbClr val="C00000"/>
                </a:solidFill>
              </a:rPr>
              <a:t>cache/store the messages for a minimum of 24-hours</a:t>
            </a:r>
            <a:r>
              <a:rPr lang="en-GB" b="1" dirty="0"/>
              <a:t>, and </a:t>
            </a:r>
            <a:r>
              <a:rPr lang="en-GB" b="1" dirty="0">
                <a:solidFill>
                  <a:schemeClr val="accent3">
                    <a:lumMod val="50000"/>
                  </a:schemeClr>
                </a:solidFill>
              </a:rPr>
              <a:t>allow users to request cached messages for download</a:t>
            </a:r>
            <a:r>
              <a:rPr lang="en-GB" b="1" dirty="0"/>
              <a:t>. </a:t>
            </a:r>
            <a:endParaRPr lang="en-GB" b="1" dirty="0" smtClean="0"/>
          </a:p>
          <a:p>
            <a:pPr marL="514350" indent="-514350">
              <a:buFont typeface="+mj-lt"/>
              <a:buAutoNum type="arabicPeriod" startAt="7"/>
            </a:pPr>
            <a:r>
              <a:rPr lang="en-GB" dirty="0"/>
              <a:t>WIS 2.0: </a:t>
            </a:r>
            <a:r>
              <a:rPr lang="en-GB" b="1" dirty="0"/>
              <a:t>will adopt </a:t>
            </a:r>
            <a:r>
              <a:rPr lang="en-GB" b="1" dirty="0">
                <a:solidFill>
                  <a:srgbClr val="C00000"/>
                </a:solidFill>
              </a:rPr>
              <a:t>direct data-exchange </a:t>
            </a:r>
            <a:r>
              <a:rPr lang="en-GB" b="1" dirty="0"/>
              <a:t>between provider and consumer. </a:t>
            </a:r>
          </a:p>
          <a:p>
            <a:pPr marL="0" indent="0">
              <a:buNone/>
            </a:pPr>
            <a:endParaRPr lang="en-GB" b="1" dirty="0"/>
          </a:p>
        </p:txBody>
      </p:sp>
    </p:spTree>
    <p:extLst>
      <p:ext uri="{BB962C8B-B14F-4D97-AF65-F5344CB8AC3E}">
        <p14:creationId xmlns:p14="http://schemas.microsoft.com/office/powerpoint/2010/main" val="26403634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WIS 2.0 Principles</a:t>
            </a:r>
            <a:endParaRPr lang="en-GB" dirty="0"/>
          </a:p>
        </p:txBody>
      </p:sp>
      <p:sp>
        <p:nvSpPr>
          <p:cNvPr id="4" name="Content Placeholder 3"/>
          <p:cNvSpPr>
            <a:spLocks noGrp="1"/>
          </p:cNvSpPr>
          <p:nvPr>
            <p:ph idx="1"/>
          </p:nvPr>
        </p:nvSpPr>
        <p:spPr/>
        <p:txBody>
          <a:bodyPr>
            <a:normAutofit/>
          </a:bodyPr>
          <a:lstStyle/>
          <a:p>
            <a:pPr marL="514350" indent="-514350">
              <a:buFont typeface="+mj-lt"/>
              <a:buAutoNum type="arabicPeriod" startAt="9"/>
            </a:pPr>
            <a:r>
              <a:rPr lang="en-GB" dirty="0"/>
              <a:t>WIS 2.0: </a:t>
            </a:r>
            <a:r>
              <a:rPr lang="en-GB" b="1" dirty="0"/>
              <a:t>will phase out use of routeing tables and bulletin headers</a:t>
            </a:r>
            <a:r>
              <a:rPr lang="en-GB" b="1" dirty="0" smtClean="0"/>
              <a:t>.</a:t>
            </a:r>
            <a:endParaRPr lang="en-GB" b="1" dirty="0"/>
          </a:p>
        </p:txBody>
      </p:sp>
      <p:sp>
        <p:nvSpPr>
          <p:cNvPr id="2" name="Rectangle 1"/>
          <p:cNvSpPr/>
          <p:nvPr/>
        </p:nvSpPr>
        <p:spPr>
          <a:xfrm>
            <a:off x="-64756" y="3567410"/>
            <a:ext cx="9208756" cy="76944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fr-FR" sz="4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T1T2 A1A2 ii </a:t>
            </a:r>
            <a:r>
              <a:rPr lang="fr-FR" sz="44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CaCaCaCa</a:t>
            </a:r>
            <a:r>
              <a:rPr lang="fr-FR" sz="4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fr-FR" sz="44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YYGGgg</a:t>
            </a:r>
            <a:r>
              <a:rPr lang="fr-FR" sz="4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CCCC</a:t>
            </a:r>
            <a:endParaRPr lang="en-US" sz="4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5122" name="Picture 2" descr="C:\Users\efucile\AppData\Local\Microsoft\Windows\Temporary Internet Files\Content.IE5\31DFKWUF\Arnoud999_Right_or_wrong_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304" y="2850157"/>
            <a:ext cx="2203945" cy="220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7255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WIS 2.0 Principles</a:t>
            </a:r>
            <a:endParaRPr lang="en-GB" dirty="0"/>
          </a:p>
        </p:txBody>
      </p:sp>
      <p:sp>
        <p:nvSpPr>
          <p:cNvPr id="4" name="Content Placeholder 3"/>
          <p:cNvSpPr>
            <a:spLocks noGrp="1"/>
          </p:cNvSpPr>
          <p:nvPr>
            <p:ph idx="1"/>
          </p:nvPr>
        </p:nvSpPr>
        <p:spPr/>
        <p:txBody>
          <a:bodyPr>
            <a:normAutofit/>
          </a:bodyPr>
          <a:lstStyle/>
          <a:p>
            <a:pPr marL="514350" indent="-514350">
              <a:buFont typeface="+mj-lt"/>
              <a:buAutoNum type="arabicPeriod" startAt="10"/>
            </a:pPr>
            <a:r>
              <a:rPr lang="en-GB" dirty="0"/>
              <a:t>WIS 2.0: </a:t>
            </a:r>
            <a:r>
              <a:rPr lang="en-GB" b="1" dirty="0"/>
              <a:t>will provide a </a:t>
            </a:r>
            <a:r>
              <a:rPr lang="en-GB" b="1" dirty="0">
                <a:solidFill>
                  <a:srgbClr val="C00000"/>
                </a:solidFill>
              </a:rPr>
              <a:t>Catalogue containing metadata that describes both data and the service(s)</a:t>
            </a:r>
            <a:r>
              <a:rPr lang="en-GB" b="1" dirty="0"/>
              <a:t> provided to access that data</a:t>
            </a:r>
            <a:r>
              <a:rPr lang="en-GB" b="1" dirty="0" smtClean="0"/>
              <a:t>.</a:t>
            </a:r>
            <a:endParaRPr lang="en-GB" b="1"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400" y="3428206"/>
            <a:ext cx="4011613" cy="299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0856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mo2016_powerpoint_standard_v2_dark-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80000" cy="6885000"/>
          </a:xfrm>
          <a:prstGeom prst="rect">
            <a:avLst/>
          </a:prstGeom>
        </p:spPr>
      </p:pic>
      <p:sp>
        <p:nvSpPr>
          <p:cNvPr id="6" name="Title 1"/>
          <p:cNvSpPr txBox="1">
            <a:spLocks/>
          </p:cNvSpPr>
          <p:nvPr/>
        </p:nvSpPr>
        <p:spPr>
          <a:xfrm>
            <a:off x="457200" y="2002370"/>
            <a:ext cx="8229600" cy="184081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800" dirty="0" smtClean="0">
                <a:solidFill>
                  <a:schemeClr val="bg1"/>
                </a:solidFill>
              </a:rPr>
              <a:t>Thank you</a:t>
            </a:r>
          </a:p>
          <a:p>
            <a:r>
              <a:rPr lang="en-US" sz="4800" dirty="0" smtClean="0">
                <a:solidFill>
                  <a:schemeClr val="bg1"/>
                </a:solidFill>
              </a:rPr>
              <a:t>Merci</a:t>
            </a:r>
            <a:endParaRPr lang="en-US" sz="4800" dirty="0">
              <a:solidFill>
                <a:schemeClr val="bg1"/>
              </a:solidFill>
            </a:endParaRPr>
          </a:p>
        </p:txBody>
      </p:sp>
    </p:spTree>
    <p:extLst>
      <p:ext uri="{BB962C8B-B14F-4D97-AF65-F5344CB8AC3E}">
        <p14:creationId xmlns:p14="http://schemas.microsoft.com/office/powerpoint/2010/main" val="3802284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FF0000"/>
                </a:solidFill>
              </a:rPr>
              <a:t>W</a:t>
            </a:r>
            <a:r>
              <a:rPr lang="en-GB" dirty="0" smtClean="0"/>
              <a:t>orld </a:t>
            </a:r>
            <a:r>
              <a:rPr lang="en-GB" b="1" dirty="0" smtClean="0">
                <a:solidFill>
                  <a:srgbClr val="FF0000"/>
                </a:solidFill>
              </a:rPr>
              <a:t>W</a:t>
            </a:r>
            <a:r>
              <a:rPr lang="en-GB" dirty="0" smtClean="0"/>
              <a:t>eather </a:t>
            </a:r>
            <a:r>
              <a:rPr lang="en-GB" b="1" dirty="0" smtClean="0">
                <a:solidFill>
                  <a:srgbClr val="FF0000"/>
                </a:solidFill>
              </a:rPr>
              <a:t>W</a:t>
            </a:r>
            <a:r>
              <a:rPr lang="en-GB" dirty="0" smtClean="0"/>
              <a:t>atch</a:t>
            </a:r>
            <a:endParaRPr lang="en-US" dirty="0"/>
          </a:p>
        </p:txBody>
      </p:sp>
      <p:pic>
        <p:nvPicPr>
          <p:cNvPr id="1027" name="Picture 3" descr="C:\Users\efucile\Downloads\GAW\useful\GOS-fullsiz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884" y="1887862"/>
            <a:ext cx="2974975" cy="1883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efucile\Downloads\GAW\useful\gdps.h1_0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391" y="4388924"/>
            <a:ext cx="3216021" cy="22740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3686" y="1432387"/>
            <a:ext cx="2923914" cy="369332"/>
          </a:xfrm>
          <a:prstGeom prst="rect">
            <a:avLst/>
          </a:prstGeom>
          <a:noFill/>
        </p:spPr>
        <p:txBody>
          <a:bodyPr wrap="square" rtlCol="0">
            <a:spAutoFit/>
          </a:bodyPr>
          <a:lstStyle/>
          <a:p>
            <a:r>
              <a:rPr lang="en-GB" b="1" dirty="0" smtClean="0"/>
              <a:t>W</a:t>
            </a:r>
            <a:r>
              <a:rPr lang="en-GB" dirty="0" smtClean="0"/>
              <a:t>MO</a:t>
            </a:r>
            <a:r>
              <a:rPr lang="en-GB" b="1" dirty="0" smtClean="0"/>
              <a:t> I</a:t>
            </a:r>
            <a:r>
              <a:rPr lang="en-GB" dirty="0" smtClean="0"/>
              <a:t>nformation</a:t>
            </a:r>
            <a:r>
              <a:rPr lang="en-GB" b="1" dirty="0" smtClean="0"/>
              <a:t> S</a:t>
            </a:r>
            <a:r>
              <a:rPr lang="en-GB" dirty="0" smtClean="0"/>
              <a:t>ystem</a:t>
            </a:r>
            <a:endParaRPr lang="en-US" dirty="0"/>
          </a:p>
        </p:txBody>
      </p:sp>
      <p:sp>
        <p:nvSpPr>
          <p:cNvPr id="10" name="TextBox 9"/>
          <p:cNvSpPr txBox="1"/>
          <p:nvPr/>
        </p:nvSpPr>
        <p:spPr>
          <a:xfrm>
            <a:off x="5176360" y="1417638"/>
            <a:ext cx="2704021" cy="369332"/>
          </a:xfrm>
          <a:prstGeom prst="rect">
            <a:avLst/>
          </a:prstGeom>
          <a:noFill/>
        </p:spPr>
        <p:txBody>
          <a:bodyPr wrap="square" rtlCol="0">
            <a:spAutoFit/>
          </a:bodyPr>
          <a:lstStyle/>
          <a:p>
            <a:r>
              <a:rPr lang="en-GB" b="1" dirty="0" smtClean="0"/>
              <a:t>G</a:t>
            </a:r>
            <a:r>
              <a:rPr lang="en-GB" dirty="0" smtClean="0"/>
              <a:t>lobal</a:t>
            </a:r>
            <a:r>
              <a:rPr lang="en-GB" b="1" dirty="0" smtClean="0"/>
              <a:t> O</a:t>
            </a:r>
            <a:r>
              <a:rPr lang="en-GB" dirty="0" smtClean="0"/>
              <a:t>bserving</a:t>
            </a:r>
            <a:r>
              <a:rPr lang="en-GB" b="1" dirty="0" smtClean="0"/>
              <a:t> S</a:t>
            </a:r>
            <a:r>
              <a:rPr lang="en-GB" dirty="0" smtClean="0"/>
              <a:t>ystem</a:t>
            </a:r>
            <a:endParaRPr lang="en-US" dirty="0"/>
          </a:p>
        </p:txBody>
      </p:sp>
      <p:sp>
        <p:nvSpPr>
          <p:cNvPr id="11" name="TextBox 10"/>
          <p:cNvSpPr txBox="1"/>
          <p:nvPr/>
        </p:nvSpPr>
        <p:spPr>
          <a:xfrm>
            <a:off x="2036029" y="3910902"/>
            <a:ext cx="5004469" cy="369332"/>
          </a:xfrm>
          <a:prstGeom prst="rect">
            <a:avLst/>
          </a:prstGeom>
          <a:noFill/>
        </p:spPr>
        <p:txBody>
          <a:bodyPr wrap="square" rtlCol="0">
            <a:spAutoFit/>
          </a:bodyPr>
          <a:lstStyle/>
          <a:p>
            <a:r>
              <a:rPr lang="en-GB" b="1" dirty="0" smtClean="0"/>
              <a:t>G</a:t>
            </a:r>
            <a:r>
              <a:rPr lang="en-GB" dirty="0" smtClean="0"/>
              <a:t>lobal</a:t>
            </a:r>
            <a:r>
              <a:rPr lang="en-GB" b="1" dirty="0" smtClean="0"/>
              <a:t> D</a:t>
            </a:r>
            <a:r>
              <a:rPr lang="en-GB" dirty="0" smtClean="0"/>
              <a:t>ata</a:t>
            </a:r>
            <a:r>
              <a:rPr lang="en-GB" b="1" dirty="0" smtClean="0"/>
              <a:t> P</a:t>
            </a:r>
            <a:r>
              <a:rPr lang="en-GB" dirty="0" smtClean="0"/>
              <a:t>rocessing</a:t>
            </a:r>
            <a:r>
              <a:rPr lang="en-GB" b="1" dirty="0" smtClean="0"/>
              <a:t> </a:t>
            </a:r>
            <a:r>
              <a:rPr lang="en-GB" dirty="0" smtClean="0"/>
              <a:t>and </a:t>
            </a:r>
            <a:r>
              <a:rPr lang="en-GB" b="1" dirty="0" smtClean="0"/>
              <a:t>F</a:t>
            </a:r>
            <a:r>
              <a:rPr lang="en-GB" dirty="0" smtClean="0"/>
              <a:t>orecasting</a:t>
            </a:r>
            <a:r>
              <a:rPr lang="en-GB" b="1" dirty="0" smtClean="0"/>
              <a:t> S</a:t>
            </a:r>
            <a:r>
              <a:rPr lang="en-GB" dirty="0" smtClean="0"/>
              <a:t>ystem</a:t>
            </a:r>
            <a:endParaRPr lang="en-US" dirty="0"/>
          </a:p>
        </p:txBody>
      </p:sp>
      <p:pic>
        <p:nvPicPr>
          <p:cNvPr id="9" name="Picture 2" descr="http://www.wmo.int/pages/prog/www/WIS/WIS_images/CoreComponents_InfoEx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686" y="1887862"/>
            <a:ext cx="3012934" cy="189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7529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FF0000"/>
                </a:solidFill>
              </a:rPr>
              <a:t>W</a:t>
            </a:r>
            <a:r>
              <a:rPr lang="en-GB" dirty="0" smtClean="0"/>
              <a:t>orld </a:t>
            </a:r>
            <a:r>
              <a:rPr lang="en-GB" b="1" dirty="0" smtClean="0">
                <a:solidFill>
                  <a:srgbClr val="FF0000"/>
                </a:solidFill>
              </a:rPr>
              <a:t>W</a:t>
            </a:r>
            <a:r>
              <a:rPr lang="en-GB" dirty="0" smtClean="0"/>
              <a:t>eather </a:t>
            </a:r>
            <a:r>
              <a:rPr lang="en-GB" b="1" dirty="0" smtClean="0">
                <a:solidFill>
                  <a:srgbClr val="FF0000"/>
                </a:solidFill>
              </a:rPr>
              <a:t>W</a:t>
            </a:r>
            <a:r>
              <a:rPr lang="en-GB" dirty="0" smtClean="0"/>
              <a:t>atch</a:t>
            </a:r>
            <a:endParaRPr lang="en-US" dirty="0"/>
          </a:p>
        </p:txBody>
      </p:sp>
      <p:pic>
        <p:nvPicPr>
          <p:cNvPr id="1027" name="Picture 3" descr="C:\Users\efucile\Downloads\GAW\useful\GOS-fullsiz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884" y="1887862"/>
            <a:ext cx="2974975" cy="1883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efucile\Downloads\GAW\useful\gdps.h1_0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391" y="4388924"/>
            <a:ext cx="3216021" cy="22740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3686" y="1432387"/>
            <a:ext cx="2923914" cy="369332"/>
          </a:xfrm>
          <a:prstGeom prst="rect">
            <a:avLst/>
          </a:prstGeom>
          <a:noFill/>
        </p:spPr>
        <p:txBody>
          <a:bodyPr wrap="square" rtlCol="0">
            <a:spAutoFit/>
          </a:bodyPr>
          <a:lstStyle/>
          <a:p>
            <a:r>
              <a:rPr lang="en-GB" b="1" dirty="0" smtClean="0"/>
              <a:t>W</a:t>
            </a:r>
            <a:r>
              <a:rPr lang="en-GB" dirty="0" smtClean="0"/>
              <a:t>MO</a:t>
            </a:r>
            <a:r>
              <a:rPr lang="en-GB" b="1" dirty="0" smtClean="0"/>
              <a:t> I</a:t>
            </a:r>
            <a:r>
              <a:rPr lang="en-GB" dirty="0" smtClean="0"/>
              <a:t>nformation</a:t>
            </a:r>
            <a:r>
              <a:rPr lang="en-GB" b="1" dirty="0" smtClean="0"/>
              <a:t> S</a:t>
            </a:r>
            <a:r>
              <a:rPr lang="en-GB" dirty="0" smtClean="0"/>
              <a:t>ystem</a:t>
            </a:r>
            <a:endParaRPr lang="en-US" dirty="0"/>
          </a:p>
        </p:txBody>
      </p:sp>
      <p:sp>
        <p:nvSpPr>
          <p:cNvPr id="10" name="TextBox 9"/>
          <p:cNvSpPr txBox="1"/>
          <p:nvPr/>
        </p:nvSpPr>
        <p:spPr>
          <a:xfrm>
            <a:off x="4538263" y="1435753"/>
            <a:ext cx="4269239" cy="369332"/>
          </a:xfrm>
          <a:prstGeom prst="rect">
            <a:avLst/>
          </a:prstGeom>
          <a:noFill/>
        </p:spPr>
        <p:txBody>
          <a:bodyPr wrap="square" rtlCol="0">
            <a:spAutoFit/>
          </a:bodyPr>
          <a:lstStyle/>
          <a:p>
            <a:r>
              <a:rPr lang="en-GB" b="1" dirty="0" smtClean="0"/>
              <a:t>W</a:t>
            </a:r>
            <a:r>
              <a:rPr lang="en-GB" dirty="0" smtClean="0"/>
              <a:t>MO</a:t>
            </a:r>
            <a:r>
              <a:rPr lang="en-GB" b="1" dirty="0" smtClean="0"/>
              <a:t> I</a:t>
            </a:r>
            <a:r>
              <a:rPr lang="en-GB" dirty="0" smtClean="0"/>
              <a:t>ntegrated</a:t>
            </a:r>
            <a:r>
              <a:rPr lang="en-GB" b="1" dirty="0" smtClean="0"/>
              <a:t> G</a:t>
            </a:r>
            <a:r>
              <a:rPr lang="en-GB" dirty="0" smtClean="0"/>
              <a:t>lobal</a:t>
            </a:r>
            <a:r>
              <a:rPr lang="en-GB" b="1" dirty="0" smtClean="0"/>
              <a:t> O</a:t>
            </a:r>
            <a:r>
              <a:rPr lang="en-GB" dirty="0" smtClean="0"/>
              <a:t>bserving</a:t>
            </a:r>
            <a:r>
              <a:rPr lang="en-GB" b="1" dirty="0" smtClean="0"/>
              <a:t> S</a:t>
            </a:r>
            <a:r>
              <a:rPr lang="en-GB" dirty="0" smtClean="0"/>
              <a:t>ystem</a:t>
            </a:r>
            <a:endParaRPr lang="en-US" dirty="0"/>
          </a:p>
        </p:txBody>
      </p:sp>
      <p:sp>
        <p:nvSpPr>
          <p:cNvPr id="11" name="TextBox 10"/>
          <p:cNvSpPr txBox="1"/>
          <p:nvPr/>
        </p:nvSpPr>
        <p:spPr>
          <a:xfrm>
            <a:off x="2036029" y="3910902"/>
            <a:ext cx="5004469" cy="369332"/>
          </a:xfrm>
          <a:prstGeom prst="rect">
            <a:avLst/>
          </a:prstGeom>
          <a:noFill/>
        </p:spPr>
        <p:txBody>
          <a:bodyPr wrap="square" rtlCol="0">
            <a:spAutoFit/>
          </a:bodyPr>
          <a:lstStyle/>
          <a:p>
            <a:r>
              <a:rPr lang="en-GB" b="1" dirty="0" smtClean="0"/>
              <a:t>G</a:t>
            </a:r>
            <a:r>
              <a:rPr lang="en-GB" dirty="0" smtClean="0"/>
              <a:t>lobal</a:t>
            </a:r>
            <a:r>
              <a:rPr lang="en-GB" b="1" dirty="0" smtClean="0"/>
              <a:t> D</a:t>
            </a:r>
            <a:r>
              <a:rPr lang="en-GB" dirty="0" smtClean="0"/>
              <a:t>ata</a:t>
            </a:r>
            <a:r>
              <a:rPr lang="en-GB" b="1" dirty="0" smtClean="0"/>
              <a:t> P</a:t>
            </a:r>
            <a:r>
              <a:rPr lang="en-GB" dirty="0" smtClean="0"/>
              <a:t>rocessing</a:t>
            </a:r>
            <a:r>
              <a:rPr lang="en-GB" b="1" dirty="0" smtClean="0"/>
              <a:t> </a:t>
            </a:r>
            <a:r>
              <a:rPr lang="en-GB" dirty="0" smtClean="0"/>
              <a:t>and </a:t>
            </a:r>
            <a:r>
              <a:rPr lang="en-GB" b="1" dirty="0" smtClean="0"/>
              <a:t>F</a:t>
            </a:r>
            <a:r>
              <a:rPr lang="en-GB" dirty="0" smtClean="0"/>
              <a:t>orecasting</a:t>
            </a:r>
            <a:r>
              <a:rPr lang="en-GB" b="1" dirty="0" smtClean="0"/>
              <a:t> S</a:t>
            </a:r>
            <a:r>
              <a:rPr lang="en-GB" dirty="0" smtClean="0"/>
              <a:t>ystem</a:t>
            </a:r>
            <a:endParaRPr lang="en-US" dirty="0"/>
          </a:p>
        </p:txBody>
      </p:sp>
      <p:pic>
        <p:nvPicPr>
          <p:cNvPr id="9" name="Picture 2" descr="http://www.wmo.int/pages/prog/www/WIS/WIS_images/CoreComponents_InfoEx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686" y="1887862"/>
            <a:ext cx="3012934" cy="18989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efucile\Downloads\GAW\useful\Captur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845" y="1805085"/>
            <a:ext cx="2441861" cy="110271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efucile\Downloads\GAW\useful\oscar-concep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0498" y="2777582"/>
            <a:ext cx="1494600" cy="1287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3146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FF0000"/>
                </a:solidFill>
              </a:rPr>
              <a:t>W</a:t>
            </a:r>
            <a:r>
              <a:rPr lang="en-GB" dirty="0" smtClean="0"/>
              <a:t>orld </a:t>
            </a:r>
            <a:r>
              <a:rPr lang="en-GB" b="1" dirty="0" smtClean="0">
                <a:solidFill>
                  <a:srgbClr val="FF0000"/>
                </a:solidFill>
              </a:rPr>
              <a:t>W</a:t>
            </a:r>
            <a:r>
              <a:rPr lang="en-GB" dirty="0" smtClean="0"/>
              <a:t>eather </a:t>
            </a:r>
            <a:r>
              <a:rPr lang="en-GB" b="1" dirty="0" smtClean="0">
                <a:solidFill>
                  <a:srgbClr val="FF0000"/>
                </a:solidFill>
              </a:rPr>
              <a:t>W</a:t>
            </a:r>
            <a:r>
              <a:rPr lang="en-GB" dirty="0" smtClean="0"/>
              <a:t>atch</a:t>
            </a:r>
            <a:endParaRPr lang="en-US" dirty="0"/>
          </a:p>
        </p:txBody>
      </p:sp>
      <p:pic>
        <p:nvPicPr>
          <p:cNvPr id="1027" name="Picture 3" descr="C:\Users\efucile\Downloads\GAW\useful\GOS-fullsiz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884" y="1887862"/>
            <a:ext cx="2974975" cy="1883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efucile\Downloads\GAW\useful\gdps.h1_0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391" y="4388924"/>
            <a:ext cx="3216021" cy="22740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3686" y="1432387"/>
            <a:ext cx="2923914" cy="369332"/>
          </a:xfrm>
          <a:prstGeom prst="rect">
            <a:avLst/>
          </a:prstGeom>
          <a:noFill/>
        </p:spPr>
        <p:txBody>
          <a:bodyPr wrap="square" rtlCol="0">
            <a:spAutoFit/>
          </a:bodyPr>
          <a:lstStyle/>
          <a:p>
            <a:r>
              <a:rPr lang="en-GB" b="1" dirty="0" smtClean="0"/>
              <a:t>W</a:t>
            </a:r>
            <a:r>
              <a:rPr lang="en-GB" dirty="0" smtClean="0"/>
              <a:t>MO</a:t>
            </a:r>
            <a:r>
              <a:rPr lang="en-GB" b="1" dirty="0" smtClean="0"/>
              <a:t> I</a:t>
            </a:r>
            <a:r>
              <a:rPr lang="en-GB" dirty="0" smtClean="0"/>
              <a:t>nformation</a:t>
            </a:r>
            <a:r>
              <a:rPr lang="en-GB" b="1" dirty="0" smtClean="0"/>
              <a:t> S</a:t>
            </a:r>
            <a:r>
              <a:rPr lang="en-GB" dirty="0" smtClean="0"/>
              <a:t>ystem</a:t>
            </a:r>
            <a:endParaRPr lang="en-US" dirty="0"/>
          </a:p>
        </p:txBody>
      </p:sp>
      <p:sp>
        <p:nvSpPr>
          <p:cNvPr id="10" name="TextBox 9"/>
          <p:cNvSpPr txBox="1"/>
          <p:nvPr/>
        </p:nvSpPr>
        <p:spPr>
          <a:xfrm>
            <a:off x="4538263" y="1435753"/>
            <a:ext cx="4269239" cy="369332"/>
          </a:xfrm>
          <a:prstGeom prst="rect">
            <a:avLst/>
          </a:prstGeom>
          <a:noFill/>
        </p:spPr>
        <p:txBody>
          <a:bodyPr wrap="square" rtlCol="0">
            <a:spAutoFit/>
          </a:bodyPr>
          <a:lstStyle/>
          <a:p>
            <a:r>
              <a:rPr lang="en-GB" b="1" dirty="0" smtClean="0"/>
              <a:t>W</a:t>
            </a:r>
            <a:r>
              <a:rPr lang="en-GB" dirty="0" smtClean="0"/>
              <a:t>MO</a:t>
            </a:r>
            <a:r>
              <a:rPr lang="en-GB" b="1" dirty="0" smtClean="0"/>
              <a:t> I</a:t>
            </a:r>
            <a:r>
              <a:rPr lang="en-GB" dirty="0" smtClean="0"/>
              <a:t>ntegrated</a:t>
            </a:r>
            <a:r>
              <a:rPr lang="en-GB" b="1" dirty="0" smtClean="0"/>
              <a:t> G</a:t>
            </a:r>
            <a:r>
              <a:rPr lang="en-GB" dirty="0" smtClean="0"/>
              <a:t>lobal</a:t>
            </a:r>
            <a:r>
              <a:rPr lang="en-GB" b="1" dirty="0" smtClean="0"/>
              <a:t> O</a:t>
            </a:r>
            <a:r>
              <a:rPr lang="en-GB" dirty="0" smtClean="0"/>
              <a:t>bserving</a:t>
            </a:r>
            <a:r>
              <a:rPr lang="en-GB" b="1" dirty="0" smtClean="0"/>
              <a:t> S</a:t>
            </a:r>
            <a:r>
              <a:rPr lang="en-GB" dirty="0" smtClean="0"/>
              <a:t>ystem</a:t>
            </a:r>
            <a:endParaRPr lang="en-US" dirty="0"/>
          </a:p>
        </p:txBody>
      </p:sp>
      <p:sp>
        <p:nvSpPr>
          <p:cNvPr id="11" name="TextBox 10"/>
          <p:cNvSpPr txBox="1"/>
          <p:nvPr/>
        </p:nvSpPr>
        <p:spPr>
          <a:xfrm>
            <a:off x="1609326" y="3920364"/>
            <a:ext cx="5632722" cy="369332"/>
          </a:xfrm>
          <a:prstGeom prst="rect">
            <a:avLst/>
          </a:prstGeom>
          <a:noFill/>
        </p:spPr>
        <p:txBody>
          <a:bodyPr wrap="square" rtlCol="0">
            <a:spAutoFit/>
          </a:bodyPr>
          <a:lstStyle/>
          <a:p>
            <a:r>
              <a:rPr lang="en-GB" b="1" dirty="0" smtClean="0">
                <a:solidFill>
                  <a:srgbClr val="FF0000"/>
                </a:solidFill>
              </a:rPr>
              <a:t>Seamless</a:t>
            </a:r>
            <a:r>
              <a:rPr lang="en-GB" b="1" dirty="0" smtClean="0"/>
              <a:t> G</a:t>
            </a:r>
            <a:r>
              <a:rPr lang="en-GB" dirty="0" smtClean="0"/>
              <a:t>lobal</a:t>
            </a:r>
            <a:r>
              <a:rPr lang="en-GB" b="1" dirty="0" smtClean="0"/>
              <a:t> D</a:t>
            </a:r>
            <a:r>
              <a:rPr lang="en-GB" dirty="0" smtClean="0"/>
              <a:t>ata</a:t>
            </a:r>
            <a:r>
              <a:rPr lang="en-GB" b="1" dirty="0" smtClean="0"/>
              <a:t> P</a:t>
            </a:r>
            <a:r>
              <a:rPr lang="en-GB" dirty="0" smtClean="0"/>
              <a:t>rocessing</a:t>
            </a:r>
            <a:r>
              <a:rPr lang="en-GB" b="1" dirty="0" smtClean="0"/>
              <a:t> </a:t>
            </a:r>
            <a:r>
              <a:rPr lang="en-GB" dirty="0" smtClean="0"/>
              <a:t>and </a:t>
            </a:r>
            <a:r>
              <a:rPr lang="en-GB" b="1" dirty="0" smtClean="0"/>
              <a:t>F</a:t>
            </a:r>
            <a:r>
              <a:rPr lang="en-GB" dirty="0" smtClean="0"/>
              <a:t>orecasting</a:t>
            </a:r>
            <a:r>
              <a:rPr lang="en-GB" b="1" dirty="0" smtClean="0"/>
              <a:t> S</a:t>
            </a:r>
            <a:r>
              <a:rPr lang="en-GB" dirty="0" smtClean="0"/>
              <a:t>ystem</a:t>
            </a:r>
            <a:endParaRPr lang="en-US" dirty="0"/>
          </a:p>
        </p:txBody>
      </p:sp>
      <p:pic>
        <p:nvPicPr>
          <p:cNvPr id="9" name="Picture 2" descr="http://www.wmo.int/pages/prog/www/WIS/WIS_images/CoreComponents_InfoEx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686" y="1887862"/>
            <a:ext cx="3012934" cy="18989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efucile\Downloads\GAW\useful\Captur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845" y="1805085"/>
            <a:ext cx="2441861" cy="110271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efucile\Downloads\GAW\useful\oscar-concep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0498" y="2777582"/>
            <a:ext cx="1494600" cy="1287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6243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FF0000"/>
                </a:solidFill>
              </a:rPr>
              <a:t>W</a:t>
            </a:r>
            <a:r>
              <a:rPr lang="en-GB" dirty="0" smtClean="0"/>
              <a:t>orld </a:t>
            </a:r>
            <a:r>
              <a:rPr lang="en-GB" b="1" dirty="0" smtClean="0">
                <a:solidFill>
                  <a:srgbClr val="FF0000"/>
                </a:solidFill>
              </a:rPr>
              <a:t>W</a:t>
            </a:r>
            <a:r>
              <a:rPr lang="en-GB" dirty="0" smtClean="0"/>
              <a:t>eather </a:t>
            </a:r>
            <a:r>
              <a:rPr lang="en-GB" b="1" dirty="0" smtClean="0">
                <a:solidFill>
                  <a:srgbClr val="FF0000"/>
                </a:solidFill>
              </a:rPr>
              <a:t>W</a:t>
            </a:r>
            <a:r>
              <a:rPr lang="en-GB" dirty="0" smtClean="0"/>
              <a:t>atch</a:t>
            </a:r>
            <a:endParaRPr lang="en-US" dirty="0"/>
          </a:p>
        </p:txBody>
      </p:sp>
      <p:pic>
        <p:nvPicPr>
          <p:cNvPr id="1027" name="Picture 3" descr="C:\Users\efucile\Downloads\GAW\useful\GOS-fullsiz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884" y="1887862"/>
            <a:ext cx="2974975" cy="1883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efucile\Downloads\GAW\useful\gdps.h1_0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391" y="4388924"/>
            <a:ext cx="3216021" cy="22740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3686" y="1397144"/>
            <a:ext cx="3167754" cy="369332"/>
          </a:xfrm>
          <a:prstGeom prst="rect">
            <a:avLst/>
          </a:prstGeom>
          <a:noFill/>
        </p:spPr>
        <p:txBody>
          <a:bodyPr wrap="square" rtlCol="0">
            <a:spAutoFit/>
          </a:bodyPr>
          <a:lstStyle/>
          <a:p>
            <a:r>
              <a:rPr lang="en-GB" b="1" dirty="0" smtClean="0"/>
              <a:t>W</a:t>
            </a:r>
            <a:r>
              <a:rPr lang="en-GB" dirty="0" smtClean="0"/>
              <a:t>MO</a:t>
            </a:r>
            <a:r>
              <a:rPr lang="en-GB" b="1" dirty="0" smtClean="0"/>
              <a:t> I</a:t>
            </a:r>
            <a:r>
              <a:rPr lang="en-GB" dirty="0" smtClean="0"/>
              <a:t>nformation</a:t>
            </a:r>
            <a:r>
              <a:rPr lang="en-GB" b="1" dirty="0" smtClean="0"/>
              <a:t> S</a:t>
            </a:r>
            <a:r>
              <a:rPr lang="en-GB" dirty="0" smtClean="0"/>
              <a:t>ystem 2.0</a:t>
            </a:r>
            <a:endParaRPr lang="en-US" dirty="0"/>
          </a:p>
        </p:txBody>
      </p:sp>
      <p:sp>
        <p:nvSpPr>
          <p:cNvPr id="10" name="TextBox 9"/>
          <p:cNvSpPr txBox="1"/>
          <p:nvPr/>
        </p:nvSpPr>
        <p:spPr>
          <a:xfrm>
            <a:off x="4538263" y="1435753"/>
            <a:ext cx="4269239" cy="369332"/>
          </a:xfrm>
          <a:prstGeom prst="rect">
            <a:avLst/>
          </a:prstGeom>
          <a:noFill/>
        </p:spPr>
        <p:txBody>
          <a:bodyPr wrap="square" rtlCol="0">
            <a:spAutoFit/>
          </a:bodyPr>
          <a:lstStyle/>
          <a:p>
            <a:r>
              <a:rPr lang="en-GB" b="1" dirty="0" smtClean="0"/>
              <a:t>W</a:t>
            </a:r>
            <a:r>
              <a:rPr lang="en-GB" dirty="0" smtClean="0"/>
              <a:t>MO</a:t>
            </a:r>
            <a:r>
              <a:rPr lang="en-GB" b="1" dirty="0" smtClean="0"/>
              <a:t> I</a:t>
            </a:r>
            <a:r>
              <a:rPr lang="en-GB" dirty="0" smtClean="0"/>
              <a:t>ntegrated</a:t>
            </a:r>
            <a:r>
              <a:rPr lang="en-GB" b="1" dirty="0" smtClean="0"/>
              <a:t> G</a:t>
            </a:r>
            <a:r>
              <a:rPr lang="en-GB" dirty="0" smtClean="0"/>
              <a:t>lobal</a:t>
            </a:r>
            <a:r>
              <a:rPr lang="en-GB" b="1" dirty="0" smtClean="0"/>
              <a:t> O</a:t>
            </a:r>
            <a:r>
              <a:rPr lang="en-GB" dirty="0" smtClean="0"/>
              <a:t>bserving</a:t>
            </a:r>
            <a:r>
              <a:rPr lang="en-GB" b="1" dirty="0" smtClean="0"/>
              <a:t> S</a:t>
            </a:r>
            <a:r>
              <a:rPr lang="en-GB" dirty="0" smtClean="0"/>
              <a:t>ystem</a:t>
            </a:r>
            <a:endParaRPr lang="en-US" dirty="0"/>
          </a:p>
        </p:txBody>
      </p:sp>
      <p:sp>
        <p:nvSpPr>
          <p:cNvPr id="11" name="TextBox 10"/>
          <p:cNvSpPr txBox="1"/>
          <p:nvPr/>
        </p:nvSpPr>
        <p:spPr>
          <a:xfrm>
            <a:off x="1609326" y="3920364"/>
            <a:ext cx="5632722" cy="369332"/>
          </a:xfrm>
          <a:prstGeom prst="rect">
            <a:avLst/>
          </a:prstGeom>
          <a:noFill/>
        </p:spPr>
        <p:txBody>
          <a:bodyPr wrap="square" rtlCol="0">
            <a:spAutoFit/>
          </a:bodyPr>
          <a:lstStyle/>
          <a:p>
            <a:r>
              <a:rPr lang="en-GB" b="1" dirty="0" smtClean="0">
                <a:solidFill>
                  <a:srgbClr val="FF0000"/>
                </a:solidFill>
              </a:rPr>
              <a:t>Seamless</a:t>
            </a:r>
            <a:r>
              <a:rPr lang="en-GB" b="1" dirty="0" smtClean="0"/>
              <a:t> G</a:t>
            </a:r>
            <a:r>
              <a:rPr lang="en-GB" dirty="0" smtClean="0"/>
              <a:t>lobal</a:t>
            </a:r>
            <a:r>
              <a:rPr lang="en-GB" b="1" dirty="0" smtClean="0"/>
              <a:t> D</a:t>
            </a:r>
            <a:r>
              <a:rPr lang="en-GB" dirty="0" smtClean="0"/>
              <a:t>ata</a:t>
            </a:r>
            <a:r>
              <a:rPr lang="en-GB" b="1" dirty="0" smtClean="0"/>
              <a:t> P</a:t>
            </a:r>
            <a:r>
              <a:rPr lang="en-GB" dirty="0" smtClean="0"/>
              <a:t>rocessing</a:t>
            </a:r>
            <a:r>
              <a:rPr lang="en-GB" b="1" dirty="0" smtClean="0"/>
              <a:t> </a:t>
            </a:r>
            <a:r>
              <a:rPr lang="en-GB" dirty="0" smtClean="0"/>
              <a:t>and </a:t>
            </a:r>
            <a:r>
              <a:rPr lang="en-GB" b="1" dirty="0" smtClean="0"/>
              <a:t>F</a:t>
            </a:r>
            <a:r>
              <a:rPr lang="en-GB" dirty="0" smtClean="0"/>
              <a:t>orecasting</a:t>
            </a:r>
            <a:r>
              <a:rPr lang="en-GB" b="1" dirty="0" smtClean="0"/>
              <a:t> S</a:t>
            </a:r>
            <a:r>
              <a:rPr lang="en-GB" dirty="0" smtClean="0"/>
              <a:t>ystem</a:t>
            </a:r>
            <a:endParaRPr lang="en-US" dirty="0"/>
          </a:p>
        </p:txBody>
      </p:sp>
      <p:pic>
        <p:nvPicPr>
          <p:cNvPr id="2050" name="Picture 2" descr="C:\Users\efucile\Downloads\GAW\useful\Captu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845" y="1805085"/>
            <a:ext cx="2441861" cy="110271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efucile\Downloads\GAW\useful\oscar-concep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0498" y="2777582"/>
            <a:ext cx="1494600" cy="1287506"/>
          </a:xfrm>
          <a:prstGeom prst="rect">
            <a:avLst/>
          </a:prstGeom>
          <a:noFill/>
          <a:extLst>
            <a:ext uri="{909E8E84-426E-40DD-AFC4-6F175D3DCCD1}">
              <a14:hiddenFill xmlns:a14="http://schemas.microsoft.com/office/drawing/2010/main">
                <a:solidFill>
                  <a:srgbClr val="FFFFFF"/>
                </a:solidFill>
              </a14:hiddenFill>
            </a:ext>
          </a:extLst>
        </p:spPr>
      </p:pic>
      <p:pic>
        <p:nvPicPr>
          <p:cNvPr id="12" name="Google Shape;415;p35"/>
          <p:cNvPicPr preferRelativeResize="0"/>
          <p:nvPr/>
        </p:nvPicPr>
        <p:blipFill rotWithShape="1">
          <a:blip r:embed="rId6">
            <a:alphaModFix/>
          </a:blip>
          <a:srcRect/>
          <a:stretch/>
        </p:blipFill>
        <p:spPr>
          <a:xfrm>
            <a:off x="1218132" y="1535276"/>
            <a:ext cx="2012748" cy="2484611"/>
          </a:xfrm>
          <a:prstGeom prst="rect">
            <a:avLst/>
          </a:prstGeom>
          <a:noFill/>
          <a:ln>
            <a:noFill/>
          </a:ln>
        </p:spPr>
      </p:pic>
    </p:spTree>
    <p:extLst>
      <p:ext uri="{BB962C8B-B14F-4D97-AF65-F5344CB8AC3E}">
        <p14:creationId xmlns:p14="http://schemas.microsoft.com/office/powerpoint/2010/main" val="16580507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144" y="274638"/>
            <a:ext cx="8382000" cy="1143000"/>
          </a:xfrm>
        </p:spPr>
        <p:txBody>
          <a:bodyPr>
            <a:normAutofit fontScale="90000"/>
          </a:bodyPr>
          <a:lstStyle/>
          <a:p>
            <a:r>
              <a:rPr lang="en-GB" dirty="0" smtClean="0"/>
              <a:t>WIGOS Tools</a:t>
            </a:r>
            <a:br>
              <a:rPr lang="en-GB" dirty="0" smtClean="0"/>
            </a:br>
            <a:r>
              <a:rPr lang="en-GB" sz="3600" b="1" dirty="0" smtClean="0">
                <a:solidFill>
                  <a:srgbClr val="FF0000"/>
                </a:solidFill>
              </a:rPr>
              <a:t>O</a:t>
            </a:r>
            <a:r>
              <a:rPr lang="en-GB" sz="3600" dirty="0" smtClean="0"/>
              <a:t>bserving </a:t>
            </a:r>
            <a:r>
              <a:rPr lang="en-GB" sz="3600" b="1" dirty="0" smtClean="0">
                <a:solidFill>
                  <a:srgbClr val="FF0000"/>
                </a:solidFill>
              </a:rPr>
              <a:t>S</a:t>
            </a:r>
            <a:r>
              <a:rPr lang="en-GB" sz="3600" dirty="0" smtClean="0"/>
              <a:t>ystem </a:t>
            </a:r>
            <a:r>
              <a:rPr lang="en-GB" sz="3600" b="1" dirty="0" smtClean="0">
                <a:solidFill>
                  <a:srgbClr val="FF0000"/>
                </a:solidFill>
              </a:rPr>
              <a:t>C</a:t>
            </a:r>
            <a:r>
              <a:rPr lang="en-GB" sz="3600" dirty="0" smtClean="0"/>
              <a:t>apability </a:t>
            </a:r>
            <a:r>
              <a:rPr lang="en-GB" sz="3600" b="1" dirty="0" smtClean="0">
                <a:solidFill>
                  <a:srgbClr val="FF0000"/>
                </a:solidFill>
              </a:rPr>
              <a:t>A</a:t>
            </a:r>
            <a:r>
              <a:rPr lang="en-GB" sz="3600" dirty="0" smtClean="0"/>
              <a:t>nalysis and </a:t>
            </a:r>
            <a:r>
              <a:rPr lang="en-GB" sz="3600" b="1" dirty="0" smtClean="0">
                <a:solidFill>
                  <a:srgbClr val="FF0000"/>
                </a:solidFill>
              </a:rPr>
              <a:t>R</a:t>
            </a:r>
            <a:r>
              <a:rPr lang="en-GB" sz="3600" dirty="0" smtClean="0"/>
              <a:t>eview</a:t>
            </a:r>
            <a:endParaRPr lang="en-US" sz="3600" dirty="0"/>
          </a:p>
        </p:txBody>
      </p:sp>
      <p:pic>
        <p:nvPicPr>
          <p:cNvPr id="4" name="Content Placeholder 3" descr="C:\Users\efucile\Downloads\GAW\useful\oscar-concept.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5325" y="1600200"/>
            <a:ext cx="5253350"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1074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WIGOS Tools</a:t>
            </a:r>
            <a:br>
              <a:rPr lang="en-GB" dirty="0" smtClean="0"/>
            </a:br>
            <a:r>
              <a:rPr lang="en-GB" sz="4000" b="1" dirty="0" smtClean="0">
                <a:solidFill>
                  <a:srgbClr val="FF0000"/>
                </a:solidFill>
              </a:rPr>
              <a:t>W</a:t>
            </a:r>
            <a:r>
              <a:rPr lang="en-GB" sz="4000" dirty="0" smtClean="0"/>
              <a:t>IGOS </a:t>
            </a:r>
            <a:r>
              <a:rPr lang="en-GB" sz="4000" b="1" dirty="0" smtClean="0">
                <a:solidFill>
                  <a:srgbClr val="FF0000"/>
                </a:solidFill>
              </a:rPr>
              <a:t>D</a:t>
            </a:r>
            <a:r>
              <a:rPr lang="en-GB" sz="4000" dirty="0" smtClean="0"/>
              <a:t>ata </a:t>
            </a:r>
            <a:r>
              <a:rPr lang="en-GB" sz="4000" b="1" dirty="0" smtClean="0">
                <a:solidFill>
                  <a:srgbClr val="FF0000"/>
                </a:solidFill>
              </a:rPr>
              <a:t>Q</a:t>
            </a:r>
            <a:r>
              <a:rPr lang="en-GB" sz="4000" dirty="0" smtClean="0"/>
              <a:t>uality </a:t>
            </a:r>
            <a:r>
              <a:rPr lang="en-GB" sz="4000" b="1" dirty="0" smtClean="0">
                <a:solidFill>
                  <a:srgbClr val="FF0000"/>
                </a:solidFill>
              </a:rPr>
              <a:t>M</a:t>
            </a:r>
            <a:r>
              <a:rPr lang="en-GB" sz="4000" dirty="0" smtClean="0"/>
              <a:t>onitoring </a:t>
            </a:r>
            <a:r>
              <a:rPr lang="en-GB" sz="4000" b="1" dirty="0" smtClean="0">
                <a:solidFill>
                  <a:srgbClr val="FF0000"/>
                </a:solidFill>
              </a:rPr>
              <a:t>S</a:t>
            </a:r>
            <a:r>
              <a:rPr lang="en-GB" sz="4000" dirty="0" smtClean="0"/>
              <a:t>ystem</a:t>
            </a:r>
            <a:endParaRPr lang="en-US" dirty="0"/>
          </a:p>
        </p:txBody>
      </p:sp>
      <p:pic>
        <p:nvPicPr>
          <p:cNvPr id="4" name="Picture 2" descr="C:\Users\efucile\Downloads\GAW\useful\Captur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883063"/>
            <a:ext cx="8229600" cy="371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6246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WIGOS components</a:t>
            </a:r>
            <a:endParaRPr lang="en-US" dirty="0"/>
          </a:p>
        </p:txBody>
      </p:sp>
      <p:sp>
        <p:nvSpPr>
          <p:cNvPr id="3" name="Content Placeholder 2"/>
          <p:cNvSpPr>
            <a:spLocks noGrp="1"/>
          </p:cNvSpPr>
          <p:nvPr>
            <p:ph idx="1"/>
          </p:nvPr>
        </p:nvSpPr>
        <p:spPr>
          <a:xfrm>
            <a:off x="2444496" y="1600200"/>
            <a:ext cx="4443984" cy="4525963"/>
          </a:xfrm>
        </p:spPr>
        <p:txBody>
          <a:bodyPr>
            <a:normAutofit lnSpcReduction="10000"/>
          </a:bodyPr>
          <a:lstStyle/>
          <a:p>
            <a:r>
              <a:rPr lang="en-GB" dirty="0" smtClean="0"/>
              <a:t>GOS</a:t>
            </a:r>
          </a:p>
          <a:p>
            <a:r>
              <a:rPr lang="en-GB" dirty="0" smtClean="0"/>
              <a:t>GAW</a:t>
            </a:r>
          </a:p>
          <a:p>
            <a:r>
              <a:rPr lang="en-GB" dirty="0" smtClean="0"/>
              <a:t>WHOS</a:t>
            </a:r>
          </a:p>
          <a:p>
            <a:r>
              <a:rPr lang="en-GB" dirty="0" smtClean="0"/>
              <a:t>GCW</a:t>
            </a:r>
          </a:p>
          <a:p>
            <a:pPr marL="0" indent="0" algn="ctr">
              <a:buNone/>
            </a:pPr>
            <a:r>
              <a:rPr lang="en-GB" dirty="0" smtClean="0"/>
              <a:t>Co-sponsored</a:t>
            </a:r>
          </a:p>
          <a:p>
            <a:r>
              <a:rPr lang="en-GB" dirty="0" smtClean="0"/>
              <a:t>GOOS</a:t>
            </a:r>
          </a:p>
          <a:p>
            <a:r>
              <a:rPr lang="en-GB" dirty="0" smtClean="0"/>
              <a:t>GCOS</a:t>
            </a:r>
          </a:p>
          <a:p>
            <a:r>
              <a:rPr lang="en-GB" dirty="0" smtClean="0"/>
              <a:t>GTOS</a:t>
            </a:r>
          </a:p>
          <a:p>
            <a:pPr marL="0" indent="0">
              <a:buNone/>
            </a:pPr>
            <a:endParaRPr lang="en-US" dirty="0"/>
          </a:p>
        </p:txBody>
      </p:sp>
    </p:spTree>
    <p:extLst>
      <p:ext uri="{BB962C8B-B14F-4D97-AF65-F5344CB8AC3E}">
        <p14:creationId xmlns:p14="http://schemas.microsoft.com/office/powerpoint/2010/main" val="1552125841"/>
      </p:ext>
    </p:extLst>
  </p:cSld>
  <p:clrMapOvr>
    <a:masterClrMapping/>
  </p:clrMapOvr>
  <p:timing>
    <p:tnLst>
      <p:par>
        <p:cTn id="1" dur="indefinite" restart="never" nodeType="tmRoot"/>
      </p:par>
    </p:tnLst>
  </p:timing>
</p:sld>
</file>

<file path=ppt/theme/theme1.xml><?xml version="1.0" encoding="utf-8"?>
<a:theme xmlns:a="http://schemas.openxmlformats.org/drawingml/2006/main" name="WMO_BLUE_Powerpoint_en_f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WMO_BLUE_Powerpoint_en_fr</Template>
  <TotalTime>603</TotalTime>
  <Words>946</Words>
  <Application>Microsoft Office PowerPoint</Application>
  <PresentationFormat>On-screen Show (4:3)</PresentationFormat>
  <Paragraphs>115</Paragraphs>
  <Slides>23</Slides>
  <Notes>10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WMO_BLUE_Powerpoint_en_fr</vt:lpstr>
      <vt:lpstr>PowerPoint Presentation</vt:lpstr>
      <vt:lpstr>World Weather Watch</vt:lpstr>
      <vt:lpstr>World Weather Watch</vt:lpstr>
      <vt:lpstr>World Weather Watch</vt:lpstr>
      <vt:lpstr>World Weather Watch</vt:lpstr>
      <vt:lpstr>World Weather Watch</vt:lpstr>
      <vt:lpstr>WIGOS Tools Observing System Capability Analysis and Review</vt:lpstr>
      <vt:lpstr>WIGOS Tools WIGOS Data Quality Monitoring System</vt:lpstr>
      <vt:lpstr>WIGOS components</vt:lpstr>
      <vt:lpstr>WIS core components</vt:lpstr>
      <vt:lpstr>PowerPoint Presentation</vt:lpstr>
      <vt:lpstr>WIS 2.0 Implementation</vt:lpstr>
      <vt:lpstr>WIS 2.0 Implementation approach</vt:lpstr>
      <vt:lpstr>WIS 2.0 Principles</vt:lpstr>
      <vt:lpstr>WIS 2.0 Principles</vt:lpstr>
      <vt:lpstr>WIS 2.0 Principles</vt:lpstr>
      <vt:lpstr>WIS 2.0 Principles</vt:lpstr>
      <vt:lpstr>WIS 2.0 Principles</vt:lpstr>
      <vt:lpstr>WIS 2.0 Principles</vt:lpstr>
      <vt:lpstr>WIS 2.0 Principles</vt:lpstr>
      <vt:lpstr>WIS 2.0 Principles</vt:lpstr>
      <vt:lpstr>WIS 2.0 Principles</vt:lpstr>
      <vt:lpstr>PowerPoint Presentation</vt:lpstr>
    </vt:vector>
  </TitlesOfParts>
  <Company>World Meteorological Organization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Enrico Fucile</dc:creator>
  <cp:lastModifiedBy>Enrico Fucile</cp:lastModifiedBy>
  <cp:revision>14</cp:revision>
  <dcterms:created xsi:type="dcterms:W3CDTF">2019-09-29T05:24:57Z</dcterms:created>
  <dcterms:modified xsi:type="dcterms:W3CDTF">2019-10-02T18:20:01Z</dcterms:modified>
</cp:coreProperties>
</file>